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69"/>
  </p:notesMasterIdLst>
  <p:sldIdLst>
    <p:sldId id="257" r:id="rId2"/>
    <p:sldId id="314" r:id="rId3"/>
    <p:sldId id="315" r:id="rId4"/>
    <p:sldId id="285" r:id="rId5"/>
    <p:sldId id="286" r:id="rId6"/>
    <p:sldId id="274" r:id="rId7"/>
    <p:sldId id="275" r:id="rId8"/>
    <p:sldId id="287" r:id="rId9"/>
    <p:sldId id="276" r:id="rId10"/>
    <p:sldId id="277" r:id="rId11"/>
    <p:sldId id="273" r:id="rId12"/>
    <p:sldId id="258" r:id="rId13"/>
    <p:sldId id="288" r:id="rId14"/>
    <p:sldId id="289" r:id="rId15"/>
    <p:sldId id="272" r:id="rId16"/>
    <p:sldId id="260" r:id="rId17"/>
    <p:sldId id="290" r:id="rId18"/>
    <p:sldId id="291" r:id="rId19"/>
    <p:sldId id="262" r:id="rId20"/>
    <p:sldId id="292" r:id="rId21"/>
    <p:sldId id="294" r:id="rId22"/>
    <p:sldId id="293" r:id="rId23"/>
    <p:sldId id="263" r:id="rId24"/>
    <p:sldId id="268" r:id="rId25"/>
    <p:sldId id="264" r:id="rId26"/>
    <p:sldId id="265" r:id="rId27"/>
    <p:sldId id="266" r:id="rId28"/>
    <p:sldId id="316" r:id="rId29"/>
    <p:sldId id="267" r:id="rId30"/>
    <p:sldId id="280" r:id="rId31"/>
    <p:sldId id="283" r:id="rId32"/>
    <p:sldId id="281" r:id="rId33"/>
    <p:sldId id="282" r:id="rId34"/>
    <p:sldId id="284" r:id="rId35"/>
    <p:sldId id="269" r:id="rId36"/>
    <p:sldId id="270" r:id="rId37"/>
    <p:sldId id="271" r:id="rId38"/>
    <p:sldId id="278" r:id="rId39"/>
    <p:sldId id="323" r:id="rId40"/>
    <p:sldId id="324" r:id="rId41"/>
    <p:sldId id="279" r:id="rId42"/>
    <p:sldId id="320" r:id="rId43"/>
    <p:sldId id="321" r:id="rId44"/>
    <p:sldId id="322" r:id="rId45"/>
    <p:sldId id="295" r:id="rId46"/>
    <p:sldId id="302" r:id="rId47"/>
    <p:sldId id="300" r:id="rId48"/>
    <p:sldId id="306" r:id="rId49"/>
    <p:sldId id="303" r:id="rId50"/>
    <p:sldId id="304" r:id="rId51"/>
    <p:sldId id="296" r:id="rId52"/>
    <p:sldId id="299" r:id="rId53"/>
    <p:sldId id="298" r:id="rId54"/>
    <p:sldId id="297" r:id="rId55"/>
    <p:sldId id="301" r:id="rId56"/>
    <p:sldId id="305" r:id="rId57"/>
    <p:sldId id="309" r:id="rId58"/>
    <p:sldId id="313" r:id="rId59"/>
    <p:sldId id="307" r:id="rId60"/>
    <p:sldId id="308" r:id="rId61"/>
    <p:sldId id="310" r:id="rId62"/>
    <p:sldId id="311" r:id="rId63"/>
    <p:sldId id="318" r:id="rId64"/>
    <p:sldId id="312" r:id="rId65"/>
    <p:sldId id="317" r:id="rId66"/>
    <p:sldId id="319" r:id="rId67"/>
    <p:sldId id="325" r:id="rId6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A31B"/>
    <a:srgbClr val="F6831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880" autoAdjust="0"/>
    <p:restoredTop sz="87573" autoAdjust="0"/>
  </p:normalViewPr>
  <p:slideViewPr>
    <p:cSldViewPr>
      <p:cViewPr varScale="1">
        <p:scale>
          <a:sx n="99" d="100"/>
          <a:sy n="99" d="100"/>
        </p:scale>
        <p:origin x="-2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2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8DAE8-CF64-4194-8F21-30A1B919F0A4}" type="datetimeFigureOut">
              <a:rPr lang="hu-HU" smtClean="0"/>
              <a:pPr/>
              <a:t>2007.06.18.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B3771-9762-4B25-AC16-89EF6B9FA2C8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B3771-9762-4B25-AC16-89EF6B9FA2C8}" type="slidenum">
              <a:rPr lang="hu-HU" smtClean="0"/>
              <a:pPr/>
              <a:t>37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88AA-B922-4948-880F-9E82F0BAD5AC}" type="datetimeFigureOut">
              <a:rPr lang="hu-HU" smtClean="0"/>
              <a:pPr/>
              <a:t>2007.06.18.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C32-91A7-454F-A8D7-C31FC37B972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88AA-B922-4948-880F-9E82F0BAD5AC}" type="datetimeFigureOut">
              <a:rPr lang="hu-HU" smtClean="0"/>
              <a:pPr/>
              <a:t>2007.06.18.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C32-91A7-454F-A8D7-C31FC37B972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88AA-B922-4948-880F-9E82F0BAD5AC}" type="datetimeFigureOut">
              <a:rPr lang="hu-HU" smtClean="0"/>
              <a:pPr/>
              <a:t>2007.06.18.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C32-91A7-454F-A8D7-C31FC37B972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88AA-B922-4948-880F-9E82F0BAD5AC}" type="datetimeFigureOut">
              <a:rPr lang="hu-HU" smtClean="0"/>
              <a:pPr/>
              <a:t>2007.06.18.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C32-91A7-454F-A8D7-C31FC37B972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88AA-B922-4948-880F-9E82F0BAD5AC}" type="datetimeFigureOut">
              <a:rPr lang="hu-HU" smtClean="0"/>
              <a:pPr/>
              <a:t>2007.06.18.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A760C32-91A7-454F-A8D7-C31FC37B972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88AA-B922-4948-880F-9E82F0BAD5AC}" type="datetimeFigureOut">
              <a:rPr lang="hu-HU" smtClean="0"/>
              <a:pPr/>
              <a:t>2007.06.18.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C32-91A7-454F-A8D7-C31FC37B972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88AA-B922-4948-880F-9E82F0BAD5AC}" type="datetimeFigureOut">
              <a:rPr lang="hu-HU" smtClean="0"/>
              <a:pPr/>
              <a:t>2007.06.18.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C32-91A7-454F-A8D7-C31FC37B972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88AA-B922-4948-880F-9E82F0BAD5AC}" type="datetimeFigureOut">
              <a:rPr lang="hu-HU" smtClean="0"/>
              <a:pPr/>
              <a:t>2007.06.18.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C32-91A7-454F-A8D7-C31FC37B972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88AA-B922-4948-880F-9E82F0BAD5AC}" type="datetimeFigureOut">
              <a:rPr lang="hu-HU" smtClean="0"/>
              <a:pPr/>
              <a:t>2007.06.18.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C32-91A7-454F-A8D7-C31FC37B972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88AA-B922-4948-880F-9E82F0BAD5AC}" type="datetimeFigureOut">
              <a:rPr lang="hu-HU" smtClean="0"/>
              <a:pPr/>
              <a:t>2007.06.18.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C32-91A7-454F-A8D7-C31FC37B972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u-H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Kép beszúrásához kattintson az ikonra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88AA-B922-4948-880F-9E82F0BAD5AC}" type="datetimeFigureOut">
              <a:rPr lang="hu-HU" smtClean="0"/>
              <a:pPr/>
              <a:t>2007.06.18.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0C32-91A7-454F-A8D7-C31FC37B972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B5D88AA-B922-4948-880F-9E82F0BAD5AC}" type="datetimeFigureOut">
              <a:rPr lang="hu-HU" smtClean="0"/>
              <a:pPr/>
              <a:t>2007.06.18.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A760C32-91A7-454F-A8D7-C31FC37B972B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kepek/bal01.sw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hyperlink" Target="xonix/Xonix32.exe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83.jpeg"/><Relationship Id="rId7" Type="http://schemas.openxmlformats.org/officeDocument/2006/relationships/image" Target="../media/image87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3" Type="http://schemas.openxmlformats.org/officeDocument/2006/relationships/image" Target="../media/image90.png"/><Relationship Id="rId7" Type="http://schemas.openxmlformats.org/officeDocument/2006/relationships/image" Target="../media/image94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gif"/><Relationship Id="rId4" Type="http://schemas.openxmlformats.org/officeDocument/2006/relationships/image" Target="../media/image9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gif"/><Relationship Id="rId2" Type="http://schemas.openxmlformats.org/officeDocument/2006/relationships/image" Target="../media/image98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lejatszo.exe" TargetMode="External"/><Relationship Id="rId7" Type="http://schemas.openxmlformats.org/officeDocument/2006/relationships/hyperlink" Target="game.exe" TargetMode="External"/><Relationship Id="rId2" Type="http://schemas.openxmlformats.org/officeDocument/2006/relationships/hyperlink" Target="szilyvr.av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jpeg"/><Relationship Id="rId5" Type="http://schemas.openxmlformats.org/officeDocument/2006/relationships/image" Target="../media/image113.png"/><Relationship Id="rId4" Type="http://schemas.openxmlformats.org/officeDocument/2006/relationships/hyperlink" Target="kepek/shrek_main.swf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6.jpeg"/><Relationship Id="rId4" Type="http://schemas.openxmlformats.org/officeDocument/2006/relationships/image" Target="../media/image125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2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9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4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gif"/><Relationship Id="rId2" Type="http://schemas.openxmlformats.org/officeDocument/2006/relationships/hyperlink" Target="http://privacy2.msn.com/hu-hu/fullnotice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jpeg"/><Relationship Id="rId4" Type="http://schemas.openxmlformats.org/officeDocument/2006/relationships/image" Target="../media/image139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5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eg"/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9.jpeg"/><Relationship Id="rId4" Type="http://schemas.openxmlformats.org/officeDocument/2006/relationships/image" Target="../media/image148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gif"/><Relationship Id="rId3" Type="http://schemas.openxmlformats.org/officeDocument/2006/relationships/image" Target="../media/image151.png"/><Relationship Id="rId7" Type="http://schemas.openxmlformats.org/officeDocument/2006/relationships/image" Target="../media/image155.png"/><Relationship Id="rId12" Type="http://schemas.openxmlformats.org/officeDocument/2006/relationships/image" Target="../media/image91.jpe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11" Type="http://schemas.openxmlformats.org/officeDocument/2006/relationships/image" Target="../media/image159.jpeg"/><Relationship Id="rId5" Type="http://schemas.openxmlformats.org/officeDocument/2006/relationships/image" Target="../media/image153.gif"/><Relationship Id="rId10" Type="http://schemas.openxmlformats.org/officeDocument/2006/relationships/image" Target="../media/image158.jpeg"/><Relationship Id="rId4" Type="http://schemas.openxmlformats.org/officeDocument/2006/relationships/image" Target="../media/image152.gif"/><Relationship Id="rId9" Type="http://schemas.openxmlformats.org/officeDocument/2006/relationships/image" Target="../media/image157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Az informatika múltja, jelene, (közel)jövője 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57290" y="3857628"/>
            <a:ext cx="6400800" cy="1752600"/>
          </a:xfrm>
        </p:spPr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Fábián Zoltán</a:t>
            </a:r>
          </a:p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2007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Magyar eredmények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5114932" cy="4709160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1950  elektromechanikus számológép </a:t>
            </a:r>
            <a:br>
              <a:rPr lang="hu-HU" dirty="0" smtClean="0"/>
            </a:br>
            <a:r>
              <a:rPr lang="hu-HU" dirty="0" smtClean="0"/>
              <a:t>– Kozma László </a:t>
            </a:r>
          </a:p>
          <a:p>
            <a:endParaRPr lang="hu-HU" dirty="0" smtClean="0"/>
          </a:p>
          <a:p>
            <a:r>
              <a:rPr lang="hu-HU" dirty="0" smtClean="0"/>
              <a:t>Kalmár László</a:t>
            </a:r>
            <a:br>
              <a:rPr lang="hu-HU" dirty="0" smtClean="0"/>
            </a:br>
            <a:r>
              <a:rPr lang="hu-HU" dirty="0" smtClean="0"/>
              <a:t>Az első magyar kibernetikus gép Katica</a:t>
            </a:r>
          </a:p>
          <a:p>
            <a:endParaRPr lang="hu-HU" dirty="0" smtClean="0"/>
          </a:p>
          <a:p>
            <a:r>
              <a:rPr lang="hu-HU" dirty="0" smtClean="0"/>
              <a:t>1957-1959 MTA Kibernetikai Kutatócsoport</a:t>
            </a:r>
            <a:br>
              <a:rPr lang="hu-HU" dirty="0" smtClean="0"/>
            </a:br>
            <a:r>
              <a:rPr lang="hu-HU" dirty="0" smtClean="0"/>
              <a:t>M-3-as számítógép</a:t>
            </a:r>
          </a:p>
          <a:p>
            <a:pPr lvl="1"/>
            <a:r>
              <a:rPr lang="hu-HU" dirty="0" smtClean="0"/>
              <a:t>1000 elektroncső, </a:t>
            </a:r>
          </a:p>
          <a:p>
            <a:pPr lvl="1"/>
            <a:r>
              <a:rPr lang="hu-HU" dirty="0" smtClean="0"/>
              <a:t>ferritgyűrűs memória (2,4 kbyte)</a:t>
            </a:r>
            <a:endParaRPr lang="hu-HU" dirty="0"/>
          </a:p>
        </p:txBody>
      </p:sp>
      <p:pic>
        <p:nvPicPr>
          <p:cNvPr id="4" name="Kép 3" descr="mesz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1285860"/>
            <a:ext cx="2399179" cy="1643074"/>
          </a:xfrm>
          <a:prstGeom prst="rect">
            <a:avLst/>
          </a:prstGeom>
        </p:spPr>
      </p:pic>
      <p:pic>
        <p:nvPicPr>
          <p:cNvPr id="5" name="Kép 4" descr="m3bm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236" y="3143248"/>
            <a:ext cx="2381267" cy="1500198"/>
          </a:xfrm>
          <a:prstGeom prst="rect">
            <a:avLst/>
          </a:prstGeom>
        </p:spPr>
      </p:pic>
      <p:pic>
        <p:nvPicPr>
          <p:cNvPr id="6" name="Kép 5" descr="20050406m3memori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751" y="4714884"/>
            <a:ext cx="1096882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1944 – </a:t>
            </a:r>
            <a:r>
              <a:rPr lang="hu-HU" dirty="0" err="1" smtClean="0"/>
              <a:t>Colossus</a:t>
            </a:r>
            <a:r>
              <a:rPr lang="hu-HU" dirty="0" smtClean="0"/>
              <a:t> – az első elektronikus számítógép</a:t>
            </a:r>
            <a:endParaRPr lang="hu-HU" dirty="0"/>
          </a:p>
        </p:txBody>
      </p:sp>
      <p:sp>
        <p:nvSpPr>
          <p:cNvPr id="9" name="Tartalom helye 8"/>
          <p:cNvSpPr>
            <a:spLocks noGrp="1"/>
          </p:cNvSpPr>
          <p:nvPr>
            <p:ph idx="1"/>
          </p:nvPr>
        </p:nvSpPr>
        <p:spPr>
          <a:xfrm>
            <a:off x="457200" y="1600200"/>
            <a:ext cx="6472254" cy="2185990"/>
          </a:xfrm>
        </p:spPr>
        <p:txBody>
          <a:bodyPr>
            <a:normAutofit fontScale="92500" lnSpcReduction="10000"/>
          </a:bodyPr>
          <a:lstStyle/>
          <a:p>
            <a:r>
              <a:rPr lang="hu-HU" dirty="0" err="1" smtClean="0"/>
              <a:t>Bletchley</a:t>
            </a:r>
            <a:r>
              <a:rPr lang="hu-HU" dirty="0" smtClean="0"/>
              <a:t> park – Anglia</a:t>
            </a:r>
          </a:p>
          <a:p>
            <a:r>
              <a:rPr lang="hu-HU" dirty="0" smtClean="0"/>
              <a:t>Elektroncsövekből állt</a:t>
            </a:r>
          </a:p>
          <a:p>
            <a:r>
              <a:rPr lang="hu-HU" dirty="0" smtClean="0"/>
              <a:t>A német titkos kódok megfejtésére használták (100 </a:t>
            </a:r>
            <a:r>
              <a:rPr lang="hu-HU" dirty="0" err="1" smtClean="0"/>
              <a:t>char</a:t>
            </a:r>
            <a:r>
              <a:rPr lang="hu-HU" dirty="0" smtClean="0"/>
              <a:t>/sec)</a:t>
            </a:r>
          </a:p>
          <a:p>
            <a:r>
              <a:rPr lang="hu-HU" dirty="0" smtClean="0"/>
              <a:t>1996-ben újra építették</a:t>
            </a:r>
          </a:p>
          <a:p>
            <a:endParaRPr lang="hu-HU" dirty="0"/>
          </a:p>
        </p:txBody>
      </p:sp>
      <p:pic>
        <p:nvPicPr>
          <p:cNvPr id="10" name="Kép 9" descr="col_colrbd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3929066"/>
            <a:ext cx="3643338" cy="2732504"/>
          </a:xfrm>
          <a:prstGeom prst="rect">
            <a:avLst/>
          </a:prstGeom>
        </p:spPr>
      </p:pic>
      <p:pic>
        <p:nvPicPr>
          <p:cNvPr id="11" name="Kép 10" descr="col_colrbd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68" y="1428736"/>
            <a:ext cx="1717330" cy="2335206"/>
          </a:xfrm>
          <a:prstGeom prst="rect">
            <a:avLst/>
          </a:prstGeom>
        </p:spPr>
      </p:pic>
      <p:pic>
        <p:nvPicPr>
          <p:cNvPr id="12" name="Kép 11" descr="col_taprdr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3929066"/>
            <a:ext cx="3500462" cy="2713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aseline="0" dirty="0" smtClean="0"/>
              <a:t>Első generációs számítógépek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Elektroncsövekből épült számítógépek</a:t>
            </a:r>
          </a:p>
          <a:p>
            <a:r>
              <a:rPr lang="hu-HU" dirty="0" smtClean="0"/>
              <a:t>Fixpontos aritmetika</a:t>
            </a:r>
          </a:p>
          <a:p>
            <a:r>
              <a:rPr lang="hu-HU" dirty="0" smtClean="0"/>
              <a:t>Neumann – elv</a:t>
            </a:r>
          </a:p>
          <a:p>
            <a:r>
              <a:rPr lang="hu-HU" dirty="0" smtClean="0"/>
              <a:t>Lyukszalag használata</a:t>
            </a:r>
          </a:p>
          <a:p>
            <a:endParaRPr lang="hu-HU" dirty="0"/>
          </a:p>
        </p:txBody>
      </p:sp>
      <p:pic>
        <p:nvPicPr>
          <p:cNvPr id="5" name="Tartalom helye 3" descr="NJ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1285860"/>
            <a:ext cx="2962275" cy="2247900"/>
          </a:xfrm>
          <a:prstGeom prst="rect">
            <a:avLst/>
          </a:prstGeom>
        </p:spPr>
      </p:pic>
      <p:pic>
        <p:nvPicPr>
          <p:cNvPr id="6" name="Kép 5" descr="datalin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3786190"/>
            <a:ext cx="3429024" cy="436716"/>
          </a:xfrm>
          <a:prstGeom prst="rect">
            <a:avLst/>
          </a:prstGeom>
        </p:spPr>
      </p:pic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4929190" y="3857628"/>
            <a:ext cx="3929090" cy="2518197"/>
            <a:chOff x="385" y="527"/>
            <a:chExt cx="4990" cy="2396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385" y="527"/>
              <a:ext cx="3220" cy="24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200"/>
                <a:t>Memória</a:t>
              </a:r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385" y="1661"/>
              <a:ext cx="1225" cy="49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200" dirty="0"/>
                <a:t>Vezérlő</a:t>
              </a:r>
            </a:p>
            <a:p>
              <a:pPr algn="ctr">
                <a:spcBef>
                  <a:spcPct val="50000"/>
                </a:spcBef>
              </a:pPr>
              <a:r>
                <a:rPr lang="hu-HU" sz="1200" dirty="0"/>
                <a:t>egység</a:t>
              </a: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1973" y="1661"/>
              <a:ext cx="1860" cy="6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hu-HU" sz="1200"/>
                <a:t>Aritmetikai-logikai egység</a:t>
              </a: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334" y="2069"/>
              <a:ext cx="453" cy="136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 sz="1200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V="1">
              <a:off x="3152" y="2205"/>
              <a:ext cx="318" cy="4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hu-HU" sz="1200"/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2381" y="2659"/>
              <a:ext cx="1542" cy="26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200" dirty="0"/>
                <a:t>Akkumulátor</a:t>
              </a: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4150" y="1661"/>
              <a:ext cx="1225" cy="24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200"/>
                <a:t>Bemenet</a:t>
              </a: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4150" y="2160"/>
              <a:ext cx="1225" cy="24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200"/>
                <a:t>Kimenet</a:t>
              </a:r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 flipV="1">
              <a:off x="567" y="823"/>
              <a:ext cx="0" cy="8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hu-HU" sz="1200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V="1">
              <a:off x="2517" y="823"/>
              <a:ext cx="0" cy="8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hu-HU" sz="1200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V="1">
              <a:off x="1401" y="823"/>
              <a:ext cx="0" cy="8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hu-HU" sz="1200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V="1">
              <a:off x="3157" y="823"/>
              <a:ext cx="0" cy="8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hu-HU" sz="1200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 flipH="1">
              <a:off x="3605" y="1794"/>
              <a:ext cx="545" cy="2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hu-HU" sz="1200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3787" y="2160"/>
              <a:ext cx="363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hu-HU" sz="1200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>
              <a:off x="1610" y="1794"/>
              <a:ext cx="3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hu-HU" sz="1200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 flipH="1">
              <a:off x="1610" y="2160"/>
              <a:ext cx="3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hu-HU" sz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ENIAC - 1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első elektronikus számítógép</a:t>
            </a:r>
          </a:p>
          <a:p>
            <a:pPr lvl="1"/>
            <a:r>
              <a:rPr lang="hu-HU" dirty="0" smtClean="0"/>
              <a:t>Manhattan terv</a:t>
            </a:r>
          </a:p>
          <a:p>
            <a:pPr lvl="1"/>
            <a:r>
              <a:rPr lang="hu-HU" dirty="0" smtClean="0"/>
              <a:t>Ballisztikus feladatok</a:t>
            </a:r>
          </a:p>
          <a:p>
            <a:pPr lvl="1"/>
            <a:r>
              <a:rPr lang="hu-HU" dirty="0" smtClean="0"/>
              <a:t>Időjárás előrejelzés</a:t>
            </a:r>
          </a:p>
          <a:p>
            <a:r>
              <a:rPr lang="hu-HU" dirty="0" smtClean="0"/>
              <a:t>Neumann János</a:t>
            </a:r>
          </a:p>
          <a:p>
            <a:pPr lvl="1"/>
            <a:r>
              <a:rPr lang="hu-HU" dirty="0" smtClean="0"/>
              <a:t>A gép tanulmányozása </a:t>
            </a:r>
            <a:br>
              <a:rPr lang="hu-HU" dirty="0" smtClean="0"/>
            </a:br>
            <a:r>
              <a:rPr lang="hu-HU" dirty="0" smtClean="0"/>
              <a:t>után tervezte meg</a:t>
            </a:r>
            <a:br>
              <a:rPr lang="hu-HU" dirty="0" smtClean="0"/>
            </a:br>
            <a:r>
              <a:rPr lang="hu-HU" dirty="0" smtClean="0"/>
              <a:t>a </a:t>
            </a:r>
            <a:r>
              <a:rPr lang="hu-HU" u="sng" dirty="0" smtClean="0"/>
              <a:t>Neumann elv</a:t>
            </a:r>
            <a:r>
              <a:rPr lang="hu-HU" dirty="0" smtClean="0"/>
              <a:t>-et</a:t>
            </a:r>
          </a:p>
          <a:p>
            <a:pPr lvl="1"/>
            <a:r>
              <a:rPr lang="hu-HU" dirty="0" smtClean="0"/>
              <a:t>Belső tárolt </a:t>
            </a:r>
            <a:br>
              <a:rPr lang="hu-HU" dirty="0" smtClean="0"/>
            </a:br>
            <a:r>
              <a:rPr lang="hu-HU" dirty="0" smtClean="0"/>
              <a:t>programvezérlés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Kép 3" descr="Enia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014" y="2214555"/>
            <a:ext cx="4113265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hu-HU" sz="2800" dirty="0" smtClean="0"/>
              <a:t>1951 – UNIVAC – a világ első sorozatban gyártott számítógépe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14422"/>
            <a:ext cx="3114668" cy="5094938"/>
          </a:xfrm>
        </p:spPr>
        <p:txBody>
          <a:bodyPr>
            <a:normAutofit/>
          </a:bodyPr>
          <a:lstStyle/>
          <a:p>
            <a:r>
              <a:rPr lang="hu-HU" sz="2000" dirty="0" smtClean="0"/>
              <a:t>Az elsőt az USA Népesség-</a:t>
            </a:r>
            <a:br>
              <a:rPr lang="hu-HU" sz="2000" dirty="0" smtClean="0"/>
            </a:br>
            <a:r>
              <a:rPr lang="hu-HU" sz="2000" dirty="0" smtClean="0"/>
              <a:t>nyilvántartó Hivatala vásárolta meg</a:t>
            </a:r>
          </a:p>
          <a:p>
            <a:r>
              <a:rPr lang="hu-HU" sz="2000" dirty="0" smtClean="0"/>
              <a:t>Mágnesszalagos háttértárt használtak</a:t>
            </a:r>
          </a:p>
          <a:p>
            <a:r>
              <a:rPr lang="hu-HU" sz="2000" dirty="0" smtClean="0"/>
              <a:t>12 évig használták napi 24 órában</a:t>
            </a:r>
          </a:p>
          <a:p>
            <a:r>
              <a:rPr lang="hu-HU" sz="2000" dirty="0" smtClean="0"/>
              <a:t>48 db készült belőle</a:t>
            </a:r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/>
          </a:p>
        </p:txBody>
      </p:sp>
      <p:pic>
        <p:nvPicPr>
          <p:cNvPr id="4" name="Kép 3" descr="UNIVAC-1-FullView-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1214422"/>
            <a:ext cx="5214974" cy="4035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3429024" cy="1143000"/>
          </a:xfrm>
        </p:spPr>
        <p:txBody>
          <a:bodyPr>
            <a:normAutofit fontScale="90000"/>
          </a:bodyPr>
          <a:lstStyle/>
          <a:p>
            <a:r>
              <a:rPr lang="hu-HU" dirty="0" err="1" smtClean="0"/>
              <a:t>Whirlwind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1947-1951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282" y="3286124"/>
            <a:ext cx="8572560" cy="3357586"/>
          </a:xfrm>
        </p:spPr>
        <p:txBody>
          <a:bodyPr>
            <a:normAutofit fontScale="62500" lnSpcReduction="20000"/>
          </a:bodyPr>
          <a:lstStyle/>
          <a:p>
            <a:r>
              <a:rPr lang="hu-HU" dirty="0" smtClean="0"/>
              <a:t>1951 –</a:t>
            </a:r>
            <a:r>
              <a:rPr lang="hu-HU" dirty="0" err="1" smtClean="0"/>
              <a:t>ben</a:t>
            </a:r>
            <a:r>
              <a:rPr lang="hu-HU" dirty="0" smtClean="0"/>
              <a:t> készült el a MIT </a:t>
            </a:r>
            <a:br>
              <a:rPr lang="hu-HU" dirty="0" smtClean="0"/>
            </a:br>
            <a:r>
              <a:rPr lang="hu-HU" dirty="0" smtClean="0"/>
              <a:t>(=Massachusetts Institute of </a:t>
            </a:r>
            <a:r>
              <a:rPr lang="hu-HU" dirty="0" err="1" smtClean="0"/>
              <a:t>Technology</a:t>
            </a:r>
            <a:r>
              <a:rPr lang="hu-HU" dirty="0" smtClean="0"/>
              <a:t>) egyetemen</a:t>
            </a:r>
          </a:p>
          <a:p>
            <a:r>
              <a:rPr lang="hu-HU" dirty="0" smtClean="0"/>
              <a:t>Real </a:t>
            </a:r>
            <a:r>
              <a:rPr lang="hu-HU" dirty="0" err="1" smtClean="0"/>
              <a:t>time</a:t>
            </a:r>
            <a:r>
              <a:rPr lang="hu-HU" dirty="0" smtClean="0"/>
              <a:t> </a:t>
            </a:r>
            <a:r>
              <a:rPr lang="hu-HU" dirty="0" err="1" smtClean="0"/>
              <a:t>repülőszimuláció</a:t>
            </a:r>
            <a:r>
              <a:rPr lang="hu-HU" dirty="0" smtClean="0"/>
              <a:t> céljára fejlesztették</a:t>
            </a:r>
          </a:p>
          <a:p>
            <a:r>
              <a:rPr lang="hu-HU" dirty="0" smtClean="0"/>
              <a:t>Grafikus kijelzővel rendelkezett</a:t>
            </a:r>
          </a:p>
          <a:p>
            <a:r>
              <a:rPr lang="hu-HU" dirty="0" smtClean="0"/>
              <a:t>2 kbyte 16 bites memória </a:t>
            </a:r>
          </a:p>
          <a:p>
            <a:r>
              <a:rPr lang="hu-HU" dirty="0" smtClean="0"/>
              <a:t>20000 művelet/sec sebesség (~ 20 KHz órajel </a:t>
            </a:r>
            <a:r>
              <a:rPr lang="hu-HU" dirty="0" smtClean="0">
                <a:sym typeface="Wingdings" pitchFamily="2" charset="2"/>
              </a:rPr>
              <a:t>)</a:t>
            </a:r>
            <a:endParaRPr lang="hu-HU" dirty="0" smtClean="0"/>
          </a:p>
          <a:p>
            <a:r>
              <a:rPr lang="hu-HU" dirty="0" smtClean="0"/>
              <a:t>18000 elektroncső, minden cső 50W energiát  fogyasztott</a:t>
            </a:r>
          </a:p>
          <a:p>
            <a:r>
              <a:rPr lang="hu-HU" dirty="0" smtClean="0"/>
              <a:t>Minden nap az első futó program felderítette a kiégett csöveket. </a:t>
            </a:r>
          </a:p>
          <a:p>
            <a:r>
              <a:rPr lang="hu-HU" dirty="0" smtClean="0"/>
              <a:t>A csövek átlagos élettartalma határozta meg a programok futásának a hosszát</a:t>
            </a:r>
          </a:p>
          <a:p>
            <a:r>
              <a:rPr lang="hu-HU" dirty="0" smtClean="0"/>
              <a:t>A gépre írt leghíresebb program a pattogó labda gravitációs térben </a:t>
            </a:r>
            <a:br>
              <a:rPr lang="hu-HU" dirty="0" smtClean="0"/>
            </a:br>
            <a:r>
              <a:rPr lang="hu-H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 action="ppaction://hlinkfile"/>
              </a:rPr>
              <a:t>Pattogó labda</a:t>
            </a:r>
            <a:endParaRPr lang="hu-H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5" name="Kép 4" descr="MIT_Wirlwind_System_s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500042"/>
            <a:ext cx="5302256" cy="27432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Második generációs számítógépek 1959-1965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4972056" cy="4709160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Félvezető – germánium, </a:t>
            </a:r>
            <a:br>
              <a:rPr lang="hu-HU" dirty="0" smtClean="0"/>
            </a:br>
            <a:r>
              <a:rPr lang="hu-HU" dirty="0" err="1" smtClean="0"/>
              <a:t>szilicium</a:t>
            </a:r>
            <a:r>
              <a:rPr lang="hu-HU" dirty="0" smtClean="0"/>
              <a:t> alapú – diódák megjelenése</a:t>
            </a:r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1947 </a:t>
            </a:r>
            <a:r>
              <a:rPr lang="hu-HU" dirty="0" err="1" smtClean="0"/>
              <a:t>Wiliam</a:t>
            </a:r>
            <a:r>
              <a:rPr lang="hu-HU" dirty="0" smtClean="0"/>
              <a:t> </a:t>
            </a:r>
            <a:r>
              <a:rPr lang="hu-HU" dirty="0" err="1" smtClean="0"/>
              <a:t>Shockley</a:t>
            </a:r>
            <a:r>
              <a:rPr lang="hu-HU" dirty="0" smtClean="0"/>
              <a:t>  - Tranzisztorok megjelenése,</a:t>
            </a:r>
            <a:br>
              <a:rPr lang="hu-HU" dirty="0" smtClean="0"/>
            </a:br>
            <a:r>
              <a:rPr lang="hu-HU" dirty="0" smtClean="0"/>
              <a:t>elsősorban rádiókban alkalmazták</a:t>
            </a:r>
          </a:p>
          <a:p>
            <a:endParaRPr lang="hu-HU" dirty="0" smtClean="0"/>
          </a:p>
          <a:p>
            <a:r>
              <a:rPr lang="hu-HU" dirty="0" smtClean="0"/>
              <a:t>Az elektroncsövek helyettesítésével kisebb méretű és fogyasztású, gyorsabb  számítógépeket lehet építeni. 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Kép 3" descr="180px-Elso_tranzisz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3500438"/>
            <a:ext cx="2286000" cy="2819400"/>
          </a:xfrm>
          <a:prstGeom prst="rect">
            <a:avLst/>
          </a:prstGeom>
        </p:spPr>
      </p:pic>
      <p:pic>
        <p:nvPicPr>
          <p:cNvPr id="5" name="Kép 4" descr="270px-Diode-ph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1500174"/>
            <a:ext cx="3429000" cy="146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A számítógép üzlet</a:t>
            </a:r>
            <a:endParaRPr lang="hu-HU" sz="3200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0" y="1142984"/>
            <a:ext cx="4714908" cy="5500726"/>
          </a:xfrm>
        </p:spPr>
        <p:txBody>
          <a:bodyPr>
            <a:normAutofit fontScale="70000" lnSpcReduction="20000"/>
          </a:bodyPr>
          <a:lstStyle/>
          <a:p>
            <a:r>
              <a:rPr lang="hu-HU" dirty="0" smtClean="0"/>
              <a:t>I</a:t>
            </a:r>
            <a:r>
              <a:rPr lang="hu-HU" b="1" dirty="0" smtClean="0"/>
              <a:t>BM 1400 /1401</a:t>
            </a:r>
            <a:r>
              <a:rPr lang="hu-HU" dirty="0" smtClean="0"/>
              <a:t> – 17000 darabot adtak el belőle</a:t>
            </a:r>
          </a:p>
          <a:p>
            <a:r>
              <a:rPr lang="hu-HU" dirty="0" smtClean="0"/>
              <a:t>Informatikai jellemzőik</a:t>
            </a:r>
          </a:p>
          <a:p>
            <a:pPr lvl="1"/>
            <a:r>
              <a:rPr lang="hu-HU" dirty="0" smtClean="0"/>
              <a:t>Batch – kötegelt feldolgozás</a:t>
            </a:r>
          </a:p>
          <a:p>
            <a:pPr lvl="1"/>
            <a:r>
              <a:rPr lang="hu-HU" dirty="0" err="1" smtClean="0"/>
              <a:t>Cobol</a:t>
            </a:r>
            <a:r>
              <a:rPr lang="hu-HU" dirty="0" smtClean="0"/>
              <a:t>, </a:t>
            </a:r>
            <a:r>
              <a:rPr lang="hu-HU" dirty="0" err="1" smtClean="0"/>
              <a:t>Fortran</a:t>
            </a:r>
            <a:r>
              <a:rPr lang="hu-HU" dirty="0" smtClean="0"/>
              <a:t>, </a:t>
            </a:r>
            <a:r>
              <a:rPr lang="hu-HU" dirty="0" err="1" smtClean="0"/>
              <a:t>Algol</a:t>
            </a:r>
            <a:r>
              <a:rPr lang="hu-HU" dirty="0" smtClean="0"/>
              <a:t> programozási nyelvek használata</a:t>
            </a:r>
          </a:p>
          <a:p>
            <a:pPr lvl="1"/>
            <a:r>
              <a:rPr lang="hu-HU" dirty="0" err="1" smtClean="0"/>
              <a:t>Utilitiek</a:t>
            </a:r>
            <a:r>
              <a:rPr lang="hu-HU" dirty="0" smtClean="0"/>
              <a:t> használata a gyakori feladatokra</a:t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Cégek információs rendszereinek kiépülése</a:t>
            </a:r>
          </a:p>
          <a:p>
            <a:pPr lvl="1"/>
            <a:r>
              <a:rPr lang="hu-HU" dirty="0" smtClean="0"/>
              <a:t>Vezetői információs rendszerek</a:t>
            </a:r>
          </a:p>
          <a:p>
            <a:pPr lvl="1"/>
            <a:r>
              <a:rPr lang="hu-HU" dirty="0" smtClean="0"/>
              <a:t>A szoftver értéke elérte a hardver értékét</a:t>
            </a:r>
            <a:br>
              <a:rPr lang="hu-HU" dirty="0" smtClean="0"/>
            </a:br>
            <a:endParaRPr lang="hu-HU" dirty="0" smtClean="0"/>
          </a:p>
          <a:p>
            <a:pPr>
              <a:defRPr/>
            </a:pPr>
            <a:r>
              <a:rPr lang="hu-HU" b="1" dirty="0" smtClean="0"/>
              <a:t>IBM 7090, 7094</a:t>
            </a:r>
          </a:p>
          <a:p>
            <a:pPr lvl="1">
              <a:defRPr/>
            </a:pPr>
            <a:r>
              <a:rPr lang="hu-HU" sz="2400" dirty="0" smtClean="0"/>
              <a:t>A beépített perifériák száma  növekszik, komplex rendszert alkot</a:t>
            </a:r>
          </a:p>
          <a:p>
            <a:pPr lvl="1">
              <a:defRPr/>
            </a:pPr>
            <a:r>
              <a:rPr lang="hu-HU" sz="2800" dirty="0" smtClean="0"/>
              <a:t>Monitor programok</a:t>
            </a:r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>
              <a:buNone/>
            </a:pPr>
            <a:endParaRPr lang="hu-HU" dirty="0"/>
          </a:p>
        </p:txBody>
      </p:sp>
      <p:pic>
        <p:nvPicPr>
          <p:cNvPr id="6" name="Kép 5" descr="14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1142984"/>
            <a:ext cx="3977986" cy="2143140"/>
          </a:xfrm>
          <a:prstGeom prst="rect">
            <a:avLst/>
          </a:prstGeom>
        </p:spPr>
      </p:pic>
      <p:sp>
        <p:nvSpPr>
          <p:cNvPr id="7" name="Tartalom helye 4"/>
          <p:cNvSpPr txBox="1">
            <a:spLocks/>
          </p:cNvSpPr>
          <p:nvPr/>
        </p:nvSpPr>
        <p:spPr>
          <a:xfrm>
            <a:off x="285720" y="5000636"/>
            <a:ext cx="4429156" cy="15716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1005840" lvl="1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hu-HU" sz="2800" dirty="0" smtClean="0"/>
          </a:p>
          <a:p>
            <a:pPr marL="868680" marR="0" lvl="1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2"/>
              <a:buChar char=""/>
              <a:tabLst/>
              <a:defRPr/>
            </a:pP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68680" marR="0" lvl="1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2"/>
              <a:buChar char=""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Kép 7" descr="ibm70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3857628"/>
            <a:ext cx="3571900" cy="2769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korszak tipikus alkalmazásai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Valós idejű rendszer a készletkezelésre és a termelés vezérlésére. </a:t>
            </a:r>
          </a:p>
          <a:p>
            <a:r>
              <a:rPr lang="hu-HU" dirty="0" smtClean="0"/>
              <a:t>Az American Airlines 1964-ben kezdett valós idejű helyfoglalási rendszert használni</a:t>
            </a:r>
          </a:p>
          <a:p>
            <a:r>
              <a:rPr lang="hu-HU" dirty="0" smtClean="0"/>
              <a:t>Űrprogram segítése</a:t>
            </a:r>
          </a:p>
          <a:p>
            <a:r>
              <a:rPr lang="hu-HU" dirty="0" err="1" smtClean="0"/>
              <a:t>Holdraszállás</a:t>
            </a:r>
            <a:r>
              <a:rPr lang="hu-HU" dirty="0" smtClean="0"/>
              <a:t> program tervezése</a:t>
            </a:r>
          </a:p>
          <a:p>
            <a:r>
              <a:rPr lang="hu-HU" dirty="0" smtClean="0">
                <a:sym typeface="Wingdings" pitchFamily="2" charset="2"/>
              </a:rPr>
              <a:t>Első játékprogramok </a:t>
            </a:r>
            <a:r>
              <a:rPr lang="hu-HU" sz="1600" dirty="0" smtClean="0"/>
              <a:t>(pl. </a:t>
            </a:r>
            <a:r>
              <a:rPr lang="hu-HU" sz="1600" dirty="0" err="1" smtClean="0"/>
              <a:t>holdraszállás</a:t>
            </a:r>
            <a:r>
              <a:rPr lang="hu-HU" sz="1600" dirty="0" smtClean="0"/>
              <a:t> </a:t>
            </a:r>
            <a:r>
              <a:rPr lang="hu-HU" sz="1600" dirty="0" smtClean="0">
                <a:sym typeface="Wingdings" pitchFamily="2" charset="2"/>
              </a:rPr>
              <a:t> </a:t>
            </a:r>
            <a:r>
              <a:rPr lang="hu-HU" sz="1600" dirty="0" smtClean="0"/>
              <a:t>http://library.thinkquest.org/27444/english/applets/games/03/03.html)</a:t>
            </a:r>
          </a:p>
          <a:p>
            <a:r>
              <a:rPr lang="hu-HU" dirty="0" smtClean="0"/>
              <a:t>Üzleti alkalmazások</a:t>
            </a:r>
          </a:p>
          <a:p>
            <a:r>
              <a:rPr lang="hu-HU" dirty="0" smtClean="0"/>
              <a:t>Adatfeldolgozó alkalmazások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1965 – 1971 Harmadik generáció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5829312" cy="4709160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/>
              <a:t>1958 Jack S. </a:t>
            </a:r>
            <a:r>
              <a:rPr lang="hu-HU" dirty="0" err="1" smtClean="0"/>
              <a:t>Kilby</a:t>
            </a:r>
            <a:r>
              <a:rPr lang="hu-HU" dirty="0" smtClean="0"/>
              <a:t> (Texas Instruments) és Robert </a:t>
            </a:r>
            <a:r>
              <a:rPr lang="hu-HU" dirty="0" err="1" smtClean="0"/>
              <a:t>Noyce</a:t>
            </a:r>
            <a:r>
              <a:rPr lang="hu-HU" dirty="0" smtClean="0"/>
              <a:t> (</a:t>
            </a:r>
            <a:r>
              <a:rPr lang="hu-HU" dirty="0" err="1" smtClean="0"/>
              <a:t>Fairchild</a:t>
            </a:r>
            <a:r>
              <a:rPr lang="hu-HU" dirty="0" smtClean="0"/>
              <a:t> </a:t>
            </a:r>
            <a:r>
              <a:rPr lang="hu-HU" dirty="0" err="1" smtClean="0"/>
              <a:t>Semiconductor</a:t>
            </a:r>
            <a:r>
              <a:rPr lang="hu-HU" dirty="0" smtClean="0"/>
              <a:t>) integrált áramkör felfedezése</a:t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Integrált áramkör – Egy tokban sok tranzisztor</a:t>
            </a:r>
          </a:p>
          <a:p>
            <a:endParaRPr lang="hu-HU" dirty="0" smtClean="0"/>
          </a:p>
          <a:p>
            <a:r>
              <a:rPr lang="hu-HU" dirty="0" smtClean="0"/>
              <a:t>1962 – Első integrált áramkörös számítógépek</a:t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1964 – Kereskedelmi forgalomba álltak</a:t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Tulajdonságok</a:t>
            </a:r>
            <a:endParaRPr lang="hu-HU" dirty="0"/>
          </a:p>
        </p:txBody>
      </p:sp>
      <p:pic>
        <p:nvPicPr>
          <p:cNvPr id="4" name="Kép 3" descr="1st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0" y="1571612"/>
            <a:ext cx="1428750" cy="952500"/>
          </a:xfrm>
          <a:prstGeom prst="rect">
            <a:avLst/>
          </a:prstGeom>
        </p:spPr>
      </p:pic>
      <p:pic>
        <p:nvPicPr>
          <p:cNvPr id="5" name="Kép 4" descr="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2714620"/>
            <a:ext cx="1452563" cy="1162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felhasználók ilyennek látják az informatikusokat</a:t>
            </a:r>
            <a:endParaRPr lang="hu-HU" dirty="0"/>
          </a:p>
        </p:txBody>
      </p:sp>
      <p:pic>
        <p:nvPicPr>
          <p:cNvPr id="7" name="Kép 6" descr="sysadm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4000504"/>
            <a:ext cx="3143272" cy="2357455"/>
          </a:xfrm>
          <a:prstGeom prst="rect">
            <a:avLst/>
          </a:prstGeom>
        </p:spPr>
      </p:pic>
      <p:pic>
        <p:nvPicPr>
          <p:cNvPr id="8" name="Kép 7" descr="sysadmin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1357298"/>
            <a:ext cx="3214710" cy="2111248"/>
          </a:xfrm>
          <a:prstGeom prst="rect">
            <a:avLst/>
          </a:prstGeom>
        </p:spPr>
      </p:pic>
      <p:pic>
        <p:nvPicPr>
          <p:cNvPr id="10" name="Tartalom helye 9" descr="sysadmin2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00100" y="1500174"/>
            <a:ext cx="3429024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számítógépek jellemzői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4543428" cy="4757758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/>
              <a:t>Sokkal nagyobb számolási teljesítmény</a:t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Kisebb méret</a:t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Operációs rendszerek elterjedése</a:t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Gyorsabb működés</a:t>
            </a:r>
          </a:p>
          <a:p>
            <a:pPr lvl="1"/>
            <a:r>
              <a:rPr lang="hu-HU" dirty="0" smtClean="0"/>
              <a:t>Időosztásos rendszerek elterjedése (egy időben több felhasználó is használhatta a gépet)</a:t>
            </a:r>
          </a:p>
          <a:p>
            <a:pPr lvl="1"/>
            <a:r>
              <a:rPr lang="hu-HU" dirty="0" smtClean="0"/>
              <a:t>Párhuzamos adatfeldolgozás</a:t>
            </a:r>
          </a:p>
          <a:p>
            <a:pPr lvl="1"/>
            <a:r>
              <a:rPr lang="hu-HU" dirty="0" smtClean="0"/>
              <a:t>„</a:t>
            </a:r>
            <a:r>
              <a:rPr lang="hu-HU" dirty="0" err="1" smtClean="0"/>
              <a:t>Pipeline</a:t>
            </a:r>
            <a:r>
              <a:rPr lang="hu-HU" dirty="0" smtClean="0"/>
              <a:t>” adatfeldolgozás</a:t>
            </a:r>
          </a:p>
          <a:p>
            <a:pPr lvl="1"/>
            <a:r>
              <a:rPr lang="hu-HU" dirty="0" smtClean="0"/>
              <a:t>Virtuális memória ötlete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Kép 3" descr="ibm-system-3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1500174"/>
            <a:ext cx="3810000" cy="245745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357818" y="4214818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IBM System/360 számítógép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1971 – napjainkig </a:t>
            </a:r>
            <a:br>
              <a:rPr lang="hu-HU" dirty="0" smtClean="0"/>
            </a:br>
            <a:r>
              <a:rPr lang="hu-HU" dirty="0" smtClean="0"/>
              <a:t>Negyedik generáció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5614998" cy="4709160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/>
              <a:t>Nagyon nagy integráltságú áramkörök megjelenése (VLSI)</a:t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A számítógép rendszer mérete csökken, sebessége, teljesítménye nő</a:t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1971 – Intel 4004 – 4 bites processzor </a:t>
            </a:r>
          </a:p>
          <a:p>
            <a:pPr lvl="1"/>
            <a:r>
              <a:rPr lang="hu-HU" dirty="0" smtClean="0"/>
              <a:t>Megjelent a zsebszámológép</a:t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1972 – Intel 8008 – 8 bites processzor</a:t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1976 – Cray-1 szuperszámítógép</a:t>
            </a:r>
          </a:p>
          <a:p>
            <a:pPr lvl="1"/>
            <a:r>
              <a:rPr lang="hu-HU" dirty="0" smtClean="0"/>
              <a:t>160 millió művelet/sec</a:t>
            </a:r>
          </a:p>
          <a:p>
            <a:pPr>
              <a:buNone/>
            </a:pPr>
            <a:endParaRPr lang="hu-HU" dirty="0" smtClean="0"/>
          </a:p>
          <a:p>
            <a:endParaRPr lang="hu-HU" dirty="0"/>
          </a:p>
        </p:txBody>
      </p:sp>
      <p:pic>
        <p:nvPicPr>
          <p:cNvPr id="4" name="Kép 3" descr="cray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1714488"/>
            <a:ext cx="2638425" cy="3181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Alkalmazások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u-HU" dirty="0" smtClean="0"/>
              <a:t>Az új processzorok - új típusú alkalmazások</a:t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1970 – Interaktív számítógépes tervezőprogram</a:t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Szuperszámítógépek (Cray-1, Cray-2,...)</a:t>
            </a:r>
          </a:p>
          <a:p>
            <a:pPr lvl="1"/>
            <a:r>
              <a:rPr lang="hu-HU" dirty="0" smtClean="0"/>
              <a:t>Beszédfelismerés</a:t>
            </a:r>
          </a:p>
          <a:p>
            <a:pPr lvl="1"/>
            <a:r>
              <a:rPr lang="hu-HU" dirty="0" smtClean="0"/>
              <a:t>Időjárás előrejelzés</a:t>
            </a:r>
          </a:p>
          <a:p>
            <a:pPr lvl="1"/>
            <a:r>
              <a:rPr lang="hu-HU" dirty="0" smtClean="0"/>
              <a:t>Fizikai, kémiai folyamatok előrejelzése</a:t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1979 </a:t>
            </a:r>
            <a:r>
              <a:rPr lang="hu-HU" dirty="0" err="1" smtClean="0"/>
              <a:t>Visicalc</a:t>
            </a:r>
            <a:r>
              <a:rPr lang="hu-HU" dirty="0" smtClean="0"/>
              <a:t> táblázatkezelő program</a:t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Szövegszerkesztő programok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Hobbigépek, Játékgépek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1975 – </a:t>
            </a:r>
            <a:r>
              <a:rPr lang="hu-HU" dirty="0" err="1" smtClean="0"/>
              <a:t>Altair</a:t>
            </a:r>
            <a:r>
              <a:rPr lang="hu-HU" dirty="0" smtClean="0"/>
              <a:t> 8800 első hobbi számítógép. Bill Gates és Paul Allen írt rá Basic értelmezőt</a:t>
            </a:r>
          </a:p>
          <a:p>
            <a:r>
              <a:rPr lang="hu-HU" dirty="0" smtClean="0"/>
              <a:t>1976 – Apple I. – Steve </a:t>
            </a:r>
            <a:r>
              <a:rPr lang="hu-HU" dirty="0" err="1" smtClean="0"/>
              <a:t>Jobbs</a:t>
            </a:r>
            <a:r>
              <a:rPr lang="hu-HU" dirty="0" smtClean="0"/>
              <a:t> – Stephen </a:t>
            </a:r>
            <a:r>
              <a:rPr lang="hu-HU" dirty="0" err="1" smtClean="0"/>
              <a:t>Wozniak</a:t>
            </a:r>
            <a:r>
              <a:rPr lang="hu-HU" dirty="0" smtClean="0"/>
              <a:t> gépe</a:t>
            </a:r>
          </a:p>
          <a:p>
            <a:r>
              <a:rPr lang="hu-HU" dirty="0" smtClean="0"/>
              <a:t>1977 – Apple II. – színes monitor, hang, grafika, 16 kbyte RAM, 16 kbyte ROM</a:t>
            </a:r>
          </a:p>
          <a:p>
            <a:r>
              <a:rPr lang="hu-HU" dirty="0" smtClean="0"/>
              <a:t>1977 – Digital Research CP/M operációs rendszer</a:t>
            </a:r>
          </a:p>
          <a:p>
            <a:r>
              <a:rPr lang="hu-HU" dirty="0" smtClean="0"/>
              <a:t>1977 – Commodore számítógépek megjelenése</a:t>
            </a:r>
          </a:p>
          <a:p>
            <a:pPr lvl="1"/>
            <a:r>
              <a:rPr lang="hu-HU" dirty="0" smtClean="0"/>
              <a:t>Motorola 680x processzor 8 bit, 64kbyte RAM, ~ 1 MHz</a:t>
            </a:r>
          </a:p>
          <a:p>
            <a:r>
              <a:rPr lang="hu-HU" dirty="0" smtClean="0"/>
              <a:t>Z80 processzor</a:t>
            </a:r>
          </a:p>
          <a:p>
            <a:pPr lvl="1"/>
            <a:r>
              <a:rPr lang="hu-HU" dirty="0" smtClean="0"/>
              <a:t>ZX81, </a:t>
            </a:r>
            <a:r>
              <a:rPr lang="hu-HU" dirty="0" err="1" smtClean="0"/>
              <a:t>Spectrum</a:t>
            </a:r>
            <a:r>
              <a:rPr lang="hu-HU" dirty="0" smtClean="0"/>
              <a:t>, HT1080-Z, TRS-80, stb...</a:t>
            </a:r>
          </a:p>
          <a:p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Számítógépes játékok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A játékgépek elterjedésének fő okai</a:t>
            </a:r>
            <a:br>
              <a:rPr lang="hu-HU" dirty="0" smtClean="0"/>
            </a:br>
            <a:endParaRPr lang="hu-HU" dirty="0" smtClean="0"/>
          </a:p>
          <a:p>
            <a:pPr lvl="1"/>
            <a:r>
              <a:rPr lang="hu-HU" dirty="0" smtClean="0"/>
              <a:t>Olcsók voltak – viszonylag (1-2 havi fizetés)</a:t>
            </a:r>
            <a:br>
              <a:rPr lang="hu-HU" dirty="0" smtClean="0"/>
            </a:br>
            <a:endParaRPr lang="hu-HU" dirty="0" smtClean="0"/>
          </a:p>
          <a:p>
            <a:pPr lvl="1"/>
            <a:r>
              <a:rPr lang="hu-HU" dirty="0" smtClean="0"/>
              <a:t>Játékprogramok voltak hozzájuk</a:t>
            </a:r>
            <a:br>
              <a:rPr lang="hu-HU" dirty="0" smtClean="0"/>
            </a:br>
            <a:endParaRPr lang="hu-HU" dirty="0" smtClean="0"/>
          </a:p>
          <a:p>
            <a:pPr lvl="1"/>
            <a:r>
              <a:rPr lang="hu-HU" dirty="0" smtClean="0"/>
              <a:t>Programozni lehetett rajtuk</a:t>
            </a:r>
            <a:br>
              <a:rPr lang="hu-HU" dirty="0" smtClean="0"/>
            </a:br>
            <a:endParaRPr lang="hu-HU" dirty="0" smtClean="0"/>
          </a:p>
          <a:p>
            <a:pPr lvl="1"/>
            <a:r>
              <a:rPr lang="hu-HU" dirty="0" smtClean="0"/>
              <a:t>Kisebb munkafeladatokat is el lehetett velük végezni, mint szövegszerkesztés, táblázatkezelés</a:t>
            </a:r>
            <a:br>
              <a:rPr lang="hu-HU" dirty="0" smtClean="0"/>
            </a:br>
            <a:endParaRPr lang="hu-HU" dirty="0" smtClean="0"/>
          </a:p>
          <a:p>
            <a:pPr lvl="1"/>
            <a:r>
              <a:rPr lang="hu-HU" dirty="0" smtClean="0"/>
              <a:t>Magyarországon néhány cég a munkahelyi adatfeldolgozást akarta velük végrehajtatni </a:t>
            </a:r>
            <a:r>
              <a:rPr lang="hu-HU" dirty="0" smtClean="0">
                <a:sym typeface="Wingdings" pitchFamily="2" charset="2"/>
              </a:rPr>
              <a:t></a:t>
            </a:r>
          </a:p>
          <a:p>
            <a:pPr lvl="1">
              <a:buNone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VIC 20/Commodore64/Plus 4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0050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hu-HU" dirty="0" smtClean="0"/>
              <a:t>Egy kis Commodore érzés</a:t>
            </a:r>
          </a:p>
          <a:p>
            <a:r>
              <a:rPr lang="hu-HU" dirty="0" smtClean="0"/>
              <a:t>VIC 20 – 16 KByte RAM</a:t>
            </a:r>
          </a:p>
          <a:p>
            <a:r>
              <a:rPr lang="hu-HU" dirty="0" smtClean="0"/>
              <a:t>C64 – 64 KByte RAM</a:t>
            </a:r>
          </a:p>
          <a:p>
            <a:r>
              <a:rPr lang="hu-HU" dirty="0" smtClean="0"/>
              <a:t>C128 – ugyanaz, csak 128 kbyte RAM</a:t>
            </a:r>
          </a:p>
          <a:p>
            <a:r>
              <a:rPr lang="hu-HU" dirty="0" smtClean="0"/>
              <a:t>C-16 - 16  kbyte RAM</a:t>
            </a:r>
          </a:p>
          <a:p>
            <a:r>
              <a:rPr lang="hu-HU" dirty="0" smtClean="0"/>
              <a:t>Plus 4 – ugyanaz, mint a C16, </a:t>
            </a:r>
            <a:br>
              <a:rPr lang="hu-HU" dirty="0" smtClean="0"/>
            </a:br>
            <a:r>
              <a:rPr lang="hu-HU" dirty="0" smtClean="0"/>
              <a:t>csak 64 kbyte RAM</a:t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Iskolánkban létezett C64-re készült </a:t>
            </a:r>
            <a:br>
              <a:rPr lang="hu-HU" dirty="0" smtClean="0"/>
            </a:br>
            <a:r>
              <a:rPr lang="hu-HU" dirty="0" smtClean="0"/>
              <a:t>lokális hálózat a floppy meghajtó </a:t>
            </a:r>
            <a:br>
              <a:rPr lang="hu-HU" dirty="0" smtClean="0"/>
            </a:br>
            <a:r>
              <a:rPr lang="hu-HU" dirty="0" smtClean="0"/>
              <a:t>megosztására!</a:t>
            </a:r>
            <a:endParaRPr lang="hu-HU" dirty="0"/>
          </a:p>
        </p:txBody>
      </p:sp>
      <p:pic>
        <p:nvPicPr>
          <p:cNvPr id="5" name="Kép 4" descr="commodore_vic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643578"/>
            <a:ext cx="1935740" cy="857256"/>
          </a:xfrm>
          <a:prstGeom prst="rect">
            <a:avLst/>
          </a:prstGeom>
        </p:spPr>
      </p:pic>
      <p:pic>
        <p:nvPicPr>
          <p:cNvPr id="6" name="Kép 5" descr="Commodore_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5572140"/>
            <a:ext cx="1802542" cy="983673"/>
          </a:xfrm>
          <a:prstGeom prst="rect">
            <a:avLst/>
          </a:prstGeom>
        </p:spPr>
      </p:pic>
      <p:pic>
        <p:nvPicPr>
          <p:cNvPr id="7" name="Kép 6" descr="plus4_on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44" y="5564510"/>
            <a:ext cx="1596914" cy="1007761"/>
          </a:xfrm>
          <a:prstGeom prst="rect">
            <a:avLst/>
          </a:prstGeom>
        </p:spPr>
      </p:pic>
      <p:pic>
        <p:nvPicPr>
          <p:cNvPr id="8" name="Kép 7" descr="C64-lef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5572140"/>
            <a:ext cx="1857388" cy="1038608"/>
          </a:xfrm>
          <a:prstGeom prst="rect">
            <a:avLst/>
          </a:prstGeom>
        </p:spPr>
      </p:pic>
      <p:pic>
        <p:nvPicPr>
          <p:cNvPr id="9" name="Kép 8" descr="C64comb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8918" y="1285860"/>
            <a:ext cx="2742505" cy="2357454"/>
          </a:xfrm>
          <a:prstGeom prst="rect">
            <a:avLst/>
          </a:prstGeom>
        </p:spPr>
      </p:pic>
      <p:pic>
        <p:nvPicPr>
          <p:cNvPr id="10" name="Kép 9" descr="casette playe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8082" y="4071942"/>
            <a:ext cx="1500198" cy="1080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Lord Sinclair ZX81, </a:t>
            </a:r>
            <a:r>
              <a:rPr lang="hu-HU" dirty="0" err="1" smtClean="0"/>
              <a:t>Spectrum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5114932" cy="4709160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Egy időben alternatívát képviselt ez a számítógép család, de a Commodore-ok legyőzték őket</a:t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ZX81 – Z80 processzor, 5kbyte RAM</a:t>
            </a:r>
            <a:br>
              <a:rPr lang="hu-HU" dirty="0" smtClean="0"/>
            </a:br>
            <a:endParaRPr lang="hu-HU" dirty="0" smtClean="0"/>
          </a:p>
          <a:p>
            <a:r>
              <a:rPr lang="hu-HU" dirty="0" err="1" smtClean="0"/>
              <a:t>Spectrum</a:t>
            </a:r>
            <a:r>
              <a:rPr lang="hu-HU" dirty="0" smtClean="0"/>
              <a:t> – ugyanaz a processzor, 48kbyte RAM, színes kimenet</a:t>
            </a:r>
            <a:endParaRPr lang="hu-HU" dirty="0"/>
          </a:p>
        </p:txBody>
      </p:sp>
      <p:pic>
        <p:nvPicPr>
          <p:cNvPr id="6" name="Kép 5" descr="sinclair_zx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1285860"/>
            <a:ext cx="2857520" cy="25636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Kép 6" descr="sinclair_zx-spectr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872" y="3929066"/>
            <a:ext cx="2925918" cy="2357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1983-től HT 1080Z</a:t>
            </a:r>
            <a:endParaRPr lang="hu-HU" dirty="0"/>
          </a:p>
        </p:txBody>
      </p:sp>
      <p:pic>
        <p:nvPicPr>
          <p:cNvPr id="5" name="Kép 4" descr="ht1080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1214422"/>
            <a:ext cx="3001048" cy="1643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285720" y="1142984"/>
            <a:ext cx="5072098" cy="4286280"/>
          </a:xfrm>
        </p:spPr>
        <p:txBody>
          <a:bodyPr>
            <a:normAutofit fontScale="62500" lnSpcReduction="20000"/>
          </a:bodyPr>
          <a:lstStyle/>
          <a:p>
            <a:r>
              <a:rPr lang="hu-HU" dirty="0" err="1" smtClean="0"/>
              <a:t>Hiradástechnika</a:t>
            </a:r>
            <a:r>
              <a:rPr lang="hu-HU" dirty="0" smtClean="0"/>
              <a:t> Szövetkezet gyártotta, a </a:t>
            </a:r>
            <a:r>
              <a:rPr lang="hu-HU" dirty="0" err="1" smtClean="0"/>
              <a:t>Tandy</a:t>
            </a:r>
            <a:r>
              <a:rPr lang="hu-HU" dirty="0" smtClean="0"/>
              <a:t> TRS-80 Modell licence alapján</a:t>
            </a:r>
          </a:p>
          <a:p>
            <a:endParaRPr lang="hu-HU" dirty="0" smtClean="0"/>
          </a:p>
          <a:p>
            <a:r>
              <a:rPr lang="hu-HU" dirty="0" err="1" smtClean="0"/>
              <a:t>Iskolaszámítógép</a:t>
            </a:r>
            <a:r>
              <a:rPr lang="hu-HU" dirty="0" smtClean="0"/>
              <a:t> programban az iskolák ilyen gépeket kaptak</a:t>
            </a:r>
          </a:p>
          <a:p>
            <a:endParaRPr lang="hu-HU" dirty="0" smtClean="0"/>
          </a:p>
          <a:p>
            <a:r>
              <a:rPr lang="hu-HU" dirty="0" smtClean="0"/>
              <a:t>Első programozási tapasztalatok az iskolásoknak</a:t>
            </a:r>
          </a:p>
          <a:p>
            <a:endParaRPr lang="hu-HU" dirty="0" smtClean="0"/>
          </a:p>
          <a:p>
            <a:r>
              <a:rPr lang="hu-HU" dirty="0" smtClean="0"/>
              <a:t>BASIC nyelven programozhatták</a:t>
            </a:r>
          </a:p>
          <a:p>
            <a:endParaRPr lang="hu-HU" dirty="0" smtClean="0"/>
          </a:p>
          <a:p>
            <a:r>
              <a:rPr lang="hu-HU" dirty="0" smtClean="0"/>
              <a:t>Később floppy és grafikus bővítés is készült hozzá</a:t>
            </a:r>
          </a:p>
          <a:p>
            <a:endParaRPr lang="hu-HU" dirty="0" smtClean="0"/>
          </a:p>
          <a:p>
            <a:pPr>
              <a:buNone/>
            </a:pPr>
            <a:r>
              <a:rPr lang="hu-HU" dirty="0" smtClean="0"/>
              <a:t>	Néhány játékprogram képe ...</a:t>
            </a:r>
            <a:r>
              <a:rPr lang="hu-HU" dirty="0" smtClean="0">
                <a:sym typeface="Wingdings" pitchFamily="2" charset="2"/>
              </a:rPr>
              <a:t>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7" name="Kép 6" descr="htjate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5357826"/>
            <a:ext cx="3444852" cy="1286945"/>
          </a:xfrm>
          <a:prstGeom prst="rect">
            <a:avLst/>
          </a:prstGeom>
        </p:spPr>
      </p:pic>
      <p:pic>
        <p:nvPicPr>
          <p:cNvPr id="8" name="Kép 7" descr="htjatek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3071810"/>
            <a:ext cx="3174067" cy="3590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IBM PC születése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Az IBM rájött, hogy be kell lépnie a kis számítógépek piacára, de gyorsan. </a:t>
            </a:r>
          </a:p>
          <a:p>
            <a:r>
              <a:rPr lang="hu-HU" dirty="0" smtClean="0"/>
              <a:t>Első ízben fordult elő, hogy az alkatrészek egy részét beszállítók gyártották</a:t>
            </a:r>
          </a:p>
          <a:p>
            <a:r>
              <a:rPr lang="hu-HU" dirty="0" smtClean="0"/>
              <a:t>Az Intel a 8088-as processzort szállította</a:t>
            </a:r>
          </a:p>
          <a:p>
            <a:r>
              <a:rPr lang="hu-HU" dirty="0" smtClean="0"/>
              <a:t>Az operációs rendszert a Digital </a:t>
            </a:r>
            <a:r>
              <a:rPr lang="hu-HU" dirty="0" err="1" smtClean="0"/>
              <a:t>Research-től</a:t>
            </a:r>
            <a:r>
              <a:rPr lang="hu-HU" dirty="0" smtClean="0"/>
              <a:t> akarták venni, de az elhajtotta őket. </a:t>
            </a:r>
            <a:br>
              <a:rPr lang="hu-HU" dirty="0" smtClean="0"/>
            </a:br>
            <a:r>
              <a:rPr lang="hu-HU" dirty="0" smtClean="0"/>
              <a:t>A CP/M alapú </a:t>
            </a:r>
            <a:r>
              <a:rPr lang="hu-HU" dirty="0" err="1" smtClean="0"/>
              <a:t>QDOS-t</a:t>
            </a:r>
            <a:r>
              <a:rPr lang="hu-HU" dirty="0" smtClean="0"/>
              <a:t> íratta át a Microsoft. Ez lett az operációs rendszer</a:t>
            </a:r>
          </a:p>
          <a:p>
            <a:r>
              <a:rPr lang="hu-HU" dirty="0" smtClean="0"/>
              <a:t>Nyílt felépítésű, modulárisan bővíthető volt.</a:t>
            </a:r>
          </a:p>
          <a:p>
            <a:r>
              <a:rPr lang="hu-HU" dirty="0" smtClean="0"/>
              <a:t>Első verziójának adatai:</a:t>
            </a:r>
          </a:p>
          <a:p>
            <a:pPr lvl="1"/>
            <a:r>
              <a:rPr lang="hu-HU" dirty="0" smtClean="0"/>
              <a:t>Monokróm, 16 KByte RAM, televízióra és kazettás magnóra lehetett csatlakoztatni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Microsoft DOS sztori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1214422"/>
            <a:ext cx="6858048" cy="5643578"/>
          </a:xfrm>
        </p:spPr>
        <p:txBody>
          <a:bodyPr>
            <a:normAutofit fontScale="55000" lnSpcReduction="20000"/>
          </a:bodyPr>
          <a:lstStyle/>
          <a:p>
            <a:r>
              <a:rPr lang="hu-HU" dirty="0" smtClean="0"/>
              <a:t>Bill Gates – BASIC</a:t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CP/M =&gt; </a:t>
            </a:r>
            <a:r>
              <a:rPr lang="hu-HU" b="1" dirty="0" smtClean="0"/>
              <a:t>Q</a:t>
            </a:r>
            <a:r>
              <a:rPr lang="hu-HU" dirty="0" smtClean="0"/>
              <a:t>(</a:t>
            </a:r>
            <a:r>
              <a:rPr lang="hu-HU" dirty="0" err="1" smtClean="0"/>
              <a:t>uick</a:t>
            </a:r>
            <a:r>
              <a:rPr lang="hu-HU" dirty="0" smtClean="0"/>
              <a:t> and)D(</a:t>
            </a:r>
            <a:r>
              <a:rPr lang="hu-HU" dirty="0" err="1" smtClean="0"/>
              <a:t>irty</a:t>
            </a:r>
            <a:r>
              <a:rPr lang="hu-HU" dirty="0" smtClean="0"/>
              <a:t>) OS (Tim </a:t>
            </a:r>
            <a:r>
              <a:rPr lang="hu-HU" dirty="0" err="1" smtClean="0"/>
              <a:t>Paterson</a:t>
            </a:r>
            <a:r>
              <a:rPr lang="hu-HU" dirty="0" smtClean="0"/>
              <a:t> )</a:t>
            </a:r>
            <a:br>
              <a:rPr lang="hu-HU" dirty="0" smtClean="0"/>
            </a:br>
            <a:r>
              <a:rPr lang="hu-HU" dirty="0" smtClean="0"/>
              <a:t>$50 000)=&gt; </a:t>
            </a:r>
            <a:r>
              <a:rPr lang="hu-HU" u="sng" dirty="0" smtClean="0"/>
              <a:t>MS DOS = PC – DOS</a:t>
            </a:r>
            <a:br>
              <a:rPr lang="hu-HU" u="sng" dirty="0" smtClean="0"/>
            </a:br>
            <a:endParaRPr lang="hu-HU" u="sng" dirty="0" smtClean="0"/>
          </a:p>
          <a:p>
            <a:r>
              <a:rPr lang="hu-HU" dirty="0" smtClean="0"/>
              <a:t>v1.0 teszt verzió</a:t>
            </a:r>
          </a:p>
          <a:p>
            <a:pPr lvl="1"/>
            <a:r>
              <a:rPr lang="hu-HU" dirty="0" smtClean="0"/>
              <a:t>640 Kbyte</a:t>
            </a:r>
          </a:p>
          <a:p>
            <a:pPr lvl="1"/>
            <a:r>
              <a:rPr lang="hu-HU" dirty="0" smtClean="0"/>
              <a:t>1 user, 1 taszk</a:t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MS-DOS 2.0 – Floppy és HDD támogatás</a:t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MS-DOS 3.x – AT támogatás, 32MB HDD partíció, MS hálózat</a:t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MS-DOS 4.x – DOS Shell program</a:t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MS-DOS 5.x – Memória kezelés javítása, </a:t>
            </a:r>
            <a:br>
              <a:rPr lang="hu-HU" dirty="0" smtClean="0"/>
            </a:br>
            <a:r>
              <a:rPr lang="hu-HU" dirty="0" smtClean="0"/>
              <a:t>Teljes képernyős szerkesztő , </a:t>
            </a:r>
            <a:r>
              <a:rPr lang="hu-HU" dirty="0" err="1" smtClean="0"/>
              <a:t>QBasic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MS-DOS 6.x – </a:t>
            </a:r>
            <a:r>
              <a:rPr lang="hu-HU" dirty="0" err="1" smtClean="0"/>
              <a:t>Double</a:t>
            </a:r>
            <a:r>
              <a:rPr lang="hu-HU" dirty="0" smtClean="0"/>
              <a:t> </a:t>
            </a:r>
            <a:r>
              <a:rPr lang="hu-HU" dirty="0" err="1" smtClean="0"/>
              <a:t>Space</a:t>
            </a:r>
            <a:r>
              <a:rPr lang="hu-HU" dirty="0" smtClean="0"/>
              <a:t>, </a:t>
            </a:r>
            <a:r>
              <a:rPr lang="hu-HU" dirty="0" err="1" smtClean="0"/>
              <a:t>DriveSpace</a:t>
            </a:r>
            <a:r>
              <a:rPr lang="hu-HU" dirty="0" smtClean="0"/>
              <a:t> – </a:t>
            </a:r>
            <a:br>
              <a:rPr lang="hu-HU" dirty="0" smtClean="0"/>
            </a:br>
            <a:r>
              <a:rPr lang="hu-HU" dirty="0" err="1" smtClean="0"/>
              <a:t>röptömörítő</a:t>
            </a:r>
            <a:r>
              <a:rPr lang="hu-HU" dirty="0" smtClean="0"/>
              <a:t> programok</a:t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MS-DOS 7.0 – Windows 95-be beépítve a hosszú fájlnév támogatás</a:t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MS-DOS 8.0 – Windows ME része, a Windows XP és </a:t>
            </a:r>
            <a:br>
              <a:rPr lang="hu-HU" dirty="0" smtClean="0"/>
            </a:br>
            <a:r>
              <a:rPr lang="hu-HU" dirty="0" smtClean="0"/>
              <a:t>a Vista is tartalmaz bizonyos részeket belőle</a:t>
            </a:r>
          </a:p>
          <a:p>
            <a:endParaRPr lang="hu-HU" dirty="0"/>
          </a:p>
        </p:txBody>
      </p:sp>
      <p:pic>
        <p:nvPicPr>
          <p:cNvPr id="4" name="Kép 3" descr="220px-Bill_Gates_2004_c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0" y="1714488"/>
            <a:ext cx="1428760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Kép 4" descr="200px-Msdos6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92" y="4071942"/>
            <a:ext cx="1876761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Az informatikusok ilyennek szeretnék látni magukat</a:t>
            </a:r>
            <a:endParaRPr lang="hu-HU" dirty="0"/>
          </a:p>
        </p:txBody>
      </p:sp>
      <p:pic>
        <p:nvPicPr>
          <p:cNvPr id="4" name="Tartalom helye 3" descr="sys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00430" y="2285992"/>
            <a:ext cx="2303875" cy="3071834"/>
          </a:xfrm>
        </p:spPr>
      </p:pic>
      <p:pic>
        <p:nvPicPr>
          <p:cNvPr id="5" name="Kép 4" descr="programmi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3857628"/>
            <a:ext cx="3029577" cy="2272183"/>
          </a:xfrm>
          <a:prstGeom prst="rect">
            <a:avLst/>
          </a:prstGeom>
        </p:spPr>
      </p:pic>
      <p:pic>
        <p:nvPicPr>
          <p:cNvPr id="2050" name="Picture 2" descr="C:\Dokumentumok\!Szily\2007.06.29\kepek\suppor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571612"/>
            <a:ext cx="3052326" cy="2089147"/>
          </a:xfrm>
          <a:prstGeom prst="rect">
            <a:avLst/>
          </a:prstGeom>
          <a:noFill/>
        </p:spPr>
      </p:pic>
      <p:sp>
        <p:nvSpPr>
          <p:cNvPr id="7" name="Szövegdoboz 6"/>
          <p:cNvSpPr txBox="1"/>
          <p:nvPr/>
        </p:nvSpPr>
        <p:spPr>
          <a:xfrm>
            <a:off x="571472" y="4857760"/>
            <a:ext cx="27146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két látásmód nincsen messze egymástól</a:t>
            </a:r>
            <a:endParaRPr lang="hu-HU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Az Apple sztori kezdete – Macintosh 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282" y="1600200"/>
            <a:ext cx="6429420" cy="5043510"/>
          </a:xfrm>
        </p:spPr>
        <p:txBody>
          <a:bodyPr>
            <a:normAutofit fontScale="85000" lnSpcReduction="10000"/>
          </a:bodyPr>
          <a:lstStyle/>
          <a:p>
            <a:r>
              <a:rPr lang="hu-HU" dirty="0" smtClean="0"/>
              <a:t>1984, január 22, Macintosh 1.0</a:t>
            </a:r>
          </a:p>
          <a:p>
            <a:pPr lvl="1"/>
            <a:r>
              <a:rPr lang="hu-HU" dirty="0" smtClean="0"/>
              <a:t>Grafikus felület =&gt; Sokan játéknak gondolták</a:t>
            </a:r>
          </a:p>
          <a:p>
            <a:pPr lvl="1"/>
            <a:r>
              <a:rPr lang="hu-HU" dirty="0" smtClean="0"/>
              <a:t>Motorola 68000 processzor 16/32 bit, 8MHz</a:t>
            </a:r>
          </a:p>
          <a:p>
            <a:pPr lvl="1"/>
            <a:r>
              <a:rPr lang="hu-HU" dirty="0" smtClean="0"/>
              <a:t>512 kbyte RAM</a:t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Minden grafikus program közös őse: XEROX GEM 1.1</a:t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Az operációs rendszere a System 1.0</a:t>
            </a:r>
          </a:p>
          <a:p>
            <a:pPr lvl="1"/>
            <a:r>
              <a:rPr lang="hu-HU" dirty="0" smtClean="0"/>
              <a:t>Csak 1 taszk</a:t>
            </a:r>
          </a:p>
          <a:p>
            <a:pPr lvl="1"/>
            <a:r>
              <a:rPr lang="hu-HU" dirty="0" smtClean="0"/>
              <a:t>Grafikus</a:t>
            </a:r>
          </a:p>
          <a:p>
            <a:pPr lvl="1"/>
            <a:r>
              <a:rPr lang="hu-HU" dirty="0" smtClean="0"/>
              <a:t>Nincs parancssor</a:t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System 5-től </a:t>
            </a:r>
            <a:r>
              <a:rPr lang="hu-HU" dirty="0" err="1" smtClean="0"/>
              <a:t>multitaszk</a:t>
            </a:r>
            <a:endParaRPr lang="hu-HU" dirty="0" smtClean="0"/>
          </a:p>
          <a:p>
            <a:endParaRPr lang="hu-HU" dirty="0" smtClean="0"/>
          </a:p>
          <a:p>
            <a:pPr lvl="1"/>
            <a:endParaRPr lang="hu-HU" dirty="0" smtClean="0"/>
          </a:p>
          <a:p>
            <a:pPr lvl="2">
              <a:buNone/>
            </a:pPr>
            <a:endParaRPr lang="hu-HU" dirty="0" smtClean="0"/>
          </a:p>
          <a:p>
            <a:pPr lvl="1"/>
            <a:endParaRPr lang="hu-HU" dirty="0"/>
          </a:p>
        </p:txBody>
      </p:sp>
      <p:pic>
        <p:nvPicPr>
          <p:cNvPr id="4" name="Kép 3" descr="250px-Macintosh_128k_transparenc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834" y="1214422"/>
            <a:ext cx="1280032" cy="1500198"/>
          </a:xfrm>
          <a:prstGeom prst="rect">
            <a:avLst/>
          </a:prstGeom>
        </p:spPr>
      </p:pic>
      <p:pic>
        <p:nvPicPr>
          <p:cNvPr id="7" name="Kép 6" descr="340px-Gem_11_Deskto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3214686"/>
            <a:ext cx="2219955" cy="1214446"/>
          </a:xfrm>
          <a:prstGeom prst="rect">
            <a:avLst/>
          </a:prstGeom>
        </p:spPr>
      </p:pic>
      <p:pic>
        <p:nvPicPr>
          <p:cNvPr id="8" name="Kép 7" descr="250px-Apple_Macintosh_Deskto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4857760"/>
            <a:ext cx="2166936" cy="1447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Az Apple sztori folytatódik Macintosh 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6043626" cy="4709160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/>
              <a:t>1985 Macintosh II.</a:t>
            </a:r>
          </a:p>
          <a:p>
            <a:pPr lvl="1"/>
            <a:r>
              <a:rPr lang="hu-HU" dirty="0" smtClean="0"/>
              <a:t>512 Kbyte RAM</a:t>
            </a:r>
          </a:p>
          <a:p>
            <a:pPr lvl="1"/>
            <a:r>
              <a:rPr lang="hu-HU" dirty="0" smtClean="0"/>
              <a:t>Motorola 68020 processzor, 32bit, 16 MHz </a:t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1988 – Macintosh </a:t>
            </a:r>
            <a:r>
              <a:rPr lang="hu-HU" dirty="0" err="1" smtClean="0"/>
              <a:t>IIx</a:t>
            </a:r>
            <a:endParaRPr lang="hu-HU" dirty="0" smtClean="0"/>
          </a:p>
          <a:p>
            <a:pPr lvl="1"/>
            <a:r>
              <a:rPr lang="hu-HU" dirty="0" smtClean="0"/>
              <a:t>Motorola 68030, 25MHz</a:t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1990 – Macintosh Classic</a:t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1991 – Motorola 68040, FPU, virtuális memória használata</a:t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1991 – System 7-et újratervezték.</a:t>
            </a:r>
          </a:p>
          <a:p>
            <a:pPr lvl="1"/>
            <a:r>
              <a:rPr lang="hu-HU" dirty="0" smtClean="0"/>
              <a:t>Beépített </a:t>
            </a:r>
            <a:r>
              <a:rPr lang="hu-HU" dirty="0" err="1" smtClean="0"/>
              <a:t>multitaszk</a:t>
            </a:r>
            <a:endParaRPr lang="hu-HU" dirty="0" smtClean="0"/>
          </a:p>
          <a:p>
            <a:pPr lvl="1"/>
            <a:r>
              <a:rPr lang="hu-HU" dirty="0" smtClean="0"/>
              <a:t>Apple Script </a:t>
            </a:r>
            <a:r>
              <a:rPr lang="hu-HU" dirty="0" err="1" smtClean="0"/>
              <a:t>script</a:t>
            </a:r>
            <a:r>
              <a:rPr lang="hu-HU" dirty="0" smtClean="0"/>
              <a:t> nyelv</a:t>
            </a:r>
          </a:p>
          <a:p>
            <a:endParaRPr lang="hu-HU" dirty="0"/>
          </a:p>
        </p:txBody>
      </p:sp>
      <p:pic>
        <p:nvPicPr>
          <p:cNvPr id="4" name="Kép 3" descr="200px-MacI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68" y="1643050"/>
            <a:ext cx="1749122" cy="14080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Kép 4" descr="250px-Macintosh_class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082" y="3286124"/>
            <a:ext cx="1502201" cy="1285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Kép 5" descr="250px-Macintosh_System_7.5.3_screensho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39" y="4714884"/>
            <a:ext cx="2174471" cy="1635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1994 – </a:t>
            </a:r>
            <a:r>
              <a:rPr lang="hu-HU" dirty="0" err="1" smtClean="0"/>
              <a:t>Power</a:t>
            </a:r>
            <a:r>
              <a:rPr lang="hu-HU" dirty="0" smtClean="0"/>
              <a:t> PC alapú Macintosh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00174"/>
            <a:ext cx="6615130" cy="5072098"/>
          </a:xfrm>
        </p:spPr>
        <p:txBody>
          <a:bodyPr>
            <a:normAutofit/>
          </a:bodyPr>
          <a:lstStyle/>
          <a:p>
            <a:r>
              <a:rPr lang="hu-HU" dirty="0" smtClean="0"/>
              <a:t>1997 – </a:t>
            </a:r>
            <a:r>
              <a:rPr lang="hu-HU" dirty="0" err="1" smtClean="0"/>
              <a:t>PowerMac</a:t>
            </a:r>
            <a:r>
              <a:rPr lang="hu-HU" dirty="0" smtClean="0"/>
              <a:t> G3, 233-333MHz</a:t>
            </a:r>
          </a:p>
          <a:p>
            <a:endParaRPr lang="hu-HU" dirty="0" smtClean="0"/>
          </a:p>
          <a:p>
            <a:r>
              <a:rPr lang="hu-HU" dirty="0" smtClean="0"/>
              <a:t>1999 – </a:t>
            </a:r>
            <a:r>
              <a:rPr lang="hu-HU" dirty="0" err="1" smtClean="0"/>
              <a:t>PowerMac</a:t>
            </a:r>
            <a:r>
              <a:rPr lang="hu-HU" dirty="0" smtClean="0"/>
              <a:t> G4, 350-1420 MHz</a:t>
            </a:r>
          </a:p>
          <a:p>
            <a:endParaRPr lang="hu-HU" dirty="0" smtClean="0"/>
          </a:p>
          <a:p>
            <a:r>
              <a:rPr lang="hu-HU" dirty="0" smtClean="0"/>
              <a:t>2001 – Mac OS X 10.0 - </a:t>
            </a:r>
            <a:r>
              <a:rPr lang="hu-HU" dirty="0" err="1" smtClean="0"/>
              <a:t>Cheetah</a:t>
            </a:r>
            <a:endParaRPr lang="hu-HU" dirty="0" smtClean="0"/>
          </a:p>
          <a:p>
            <a:pPr>
              <a:buNone/>
            </a:pPr>
            <a:endParaRPr lang="hu-HU" dirty="0" smtClean="0"/>
          </a:p>
          <a:p>
            <a:r>
              <a:rPr lang="hu-HU" dirty="0" smtClean="0"/>
              <a:t>2004 – </a:t>
            </a:r>
            <a:r>
              <a:rPr lang="hu-HU" dirty="0" err="1" smtClean="0"/>
              <a:t>PowerMac</a:t>
            </a:r>
            <a:r>
              <a:rPr lang="hu-HU" dirty="0" smtClean="0"/>
              <a:t> G5, 1.6 – 2.1 GHz</a:t>
            </a:r>
          </a:p>
          <a:p>
            <a:pPr lvl="1"/>
            <a:r>
              <a:rPr lang="hu-HU" dirty="0" err="1" smtClean="0"/>
              <a:t>NVidia</a:t>
            </a:r>
            <a:r>
              <a:rPr lang="hu-HU" dirty="0" smtClean="0"/>
              <a:t> </a:t>
            </a:r>
            <a:r>
              <a:rPr lang="hu-HU" dirty="0" err="1" smtClean="0"/>
              <a:t>GeForce</a:t>
            </a:r>
            <a:r>
              <a:rPr lang="hu-HU" dirty="0" smtClean="0"/>
              <a:t>, SATA, USB, </a:t>
            </a:r>
            <a:r>
              <a:rPr lang="hu-HU" dirty="0" err="1" smtClean="0"/>
              <a:t>Firewire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Steve </a:t>
            </a:r>
            <a:r>
              <a:rPr lang="hu-HU" dirty="0" err="1" smtClean="0"/>
              <a:t>Jobbs</a:t>
            </a:r>
            <a:endParaRPr lang="hu-HU" dirty="0" smtClean="0"/>
          </a:p>
          <a:p>
            <a:endParaRPr lang="hu-HU" dirty="0" smtClean="0"/>
          </a:p>
        </p:txBody>
      </p:sp>
      <p:pic>
        <p:nvPicPr>
          <p:cNvPr id="8" name="Kép 7" descr="150px-Beige_Power_Macintosh_G3_Minit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462" y="1214422"/>
            <a:ext cx="838099" cy="1000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Kép 8" descr="150px-GraphiteG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462" y="2357430"/>
            <a:ext cx="857257" cy="1143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Kép 10" descr="150px-IMac_G5_Rev._A_fro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206" y="5357826"/>
            <a:ext cx="1614626" cy="1216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Kép 11" descr="290px-Macosx1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2300" y="3714753"/>
            <a:ext cx="1900645" cy="1428760"/>
          </a:xfrm>
          <a:prstGeom prst="rect">
            <a:avLst/>
          </a:prstGeom>
        </p:spPr>
      </p:pic>
      <p:pic>
        <p:nvPicPr>
          <p:cNvPr id="13" name="Kép 12" descr="200px-Steve_Jobs_with_iMac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752" y="5500702"/>
            <a:ext cx="1860034" cy="125552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2006 – Intel Pentium 4 </a:t>
            </a:r>
            <a:r>
              <a:rPr lang="hu-HU" dirty="0" err="1" smtClean="0"/>
              <a:t>Core</a:t>
            </a:r>
            <a:r>
              <a:rPr lang="hu-HU" dirty="0" smtClean="0"/>
              <a:t> </a:t>
            </a:r>
            <a:r>
              <a:rPr lang="hu-HU" dirty="0" err="1" smtClean="0"/>
              <a:t>duo</a:t>
            </a:r>
            <a:r>
              <a:rPr lang="hu-HU" dirty="0" smtClean="0"/>
              <a:t> alapú Macintosh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5972188" cy="4709160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2006 Intel Pentium 4 </a:t>
            </a:r>
            <a:r>
              <a:rPr lang="hu-HU" dirty="0" err="1" smtClean="0"/>
              <a:t>Core</a:t>
            </a:r>
            <a:r>
              <a:rPr lang="hu-HU" dirty="0" smtClean="0"/>
              <a:t> </a:t>
            </a:r>
            <a:r>
              <a:rPr lang="hu-HU" dirty="0" err="1" smtClean="0"/>
              <a:t>Duo</a:t>
            </a:r>
            <a:r>
              <a:rPr lang="hu-HU" dirty="0" smtClean="0"/>
              <a:t> Processzor,  </a:t>
            </a:r>
            <a:r>
              <a:rPr lang="hu-HU" dirty="0" err="1" smtClean="0"/>
              <a:t>MacBook</a:t>
            </a:r>
            <a:r>
              <a:rPr lang="hu-HU" dirty="0" smtClean="0"/>
              <a:t> Pro</a:t>
            </a:r>
          </a:p>
          <a:p>
            <a:pPr>
              <a:buNone/>
            </a:pPr>
            <a:endParaRPr lang="hu-HU" dirty="0" smtClean="0"/>
          </a:p>
          <a:p>
            <a:r>
              <a:rPr lang="hu-HU" dirty="0" smtClean="0"/>
              <a:t>Mac OS X v10.4 „</a:t>
            </a:r>
            <a:r>
              <a:rPr lang="hu-HU" dirty="0" err="1" smtClean="0"/>
              <a:t>Tiger</a:t>
            </a:r>
            <a:r>
              <a:rPr lang="hu-HU" dirty="0" smtClean="0"/>
              <a:t>”</a:t>
            </a:r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Mac Pro Workstation</a:t>
            </a:r>
            <a:br>
              <a:rPr lang="hu-HU" dirty="0" smtClean="0"/>
            </a:br>
            <a:r>
              <a:rPr lang="hu-HU" dirty="0" smtClean="0"/>
              <a:t>Intel XEON Pentium 4, 2 x </a:t>
            </a:r>
            <a:r>
              <a:rPr lang="hu-HU" dirty="0" err="1" smtClean="0"/>
              <a:t>Dual</a:t>
            </a:r>
            <a:r>
              <a:rPr lang="hu-HU" dirty="0" smtClean="0"/>
              <a:t> </a:t>
            </a:r>
            <a:r>
              <a:rPr lang="hu-HU" dirty="0" err="1" smtClean="0"/>
              <a:t>Core</a:t>
            </a:r>
            <a:r>
              <a:rPr lang="hu-HU" dirty="0" smtClean="0"/>
              <a:t>, 2-3 GHz, 64 bit</a:t>
            </a:r>
          </a:p>
          <a:p>
            <a:pPr>
              <a:buNone/>
            </a:pPr>
            <a:endParaRPr lang="hu-HU" dirty="0" smtClean="0"/>
          </a:p>
          <a:p>
            <a:r>
              <a:rPr lang="hu-HU" dirty="0" smtClean="0"/>
              <a:t>2007 Mac OS X v10.5 „</a:t>
            </a:r>
            <a:r>
              <a:rPr lang="hu-HU" dirty="0" err="1" smtClean="0"/>
              <a:t>Leopard</a:t>
            </a:r>
            <a:r>
              <a:rPr lang="hu-HU" dirty="0" smtClean="0"/>
              <a:t>”</a:t>
            </a:r>
            <a:endParaRPr lang="hu-HU" dirty="0"/>
          </a:p>
        </p:txBody>
      </p:sp>
      <p:pic>
        <p:nvPicPr>
          <p:cNvPr id="5" name="Kép 4" descr="290px-MacOSX10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450" y="5214950"/>
            <a:ext cx="2308384" cy="1440750"/>
          </a:xfrm>
          <a:prstGeom prst="rect">
            <a:avLst/>
          </a:prstGeom>
        </p:spPr>
      </p:pic>
      <p:pic>
        <p:nvPicPr>
          <p:cNvPr id="6" name="Kép 5" descr="290px-TigerDes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212" y="2357431"/>
            <a:ext cx="1945797" cy="1214446"/>
          </a:xfrm>
          <a:prstGeom prst="rect">
            <a:avLst/>
          </a:prstGeom>
        </p:spPr>
      </p:pic>
      <p:pic>
        <p:nvPicPr>
          <p:cNvPr id="7" name="Kép 6" descr="250px-MacBook_Pr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206" y="984677"/>
            <a:ext cx="1555752" cy="1250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Kép 7" descr="150px-Macpr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8148" y="3786190"/>
            <a:ext cx="885210" cy="135732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Mire használják a Mac gépeket?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28596" y="1214422"/>
            <a:ext cx="6000792" cy="5500726"/>
          </a:xfrm>
        </p:spPr>
        <p:txBody>
          <a:bodyPr/>
          <a:lstStyle/>
          <a:p>
            <a:r>
              <a:rPr lang="hu-HU" dirty="0" smtClean="0"/>
              <a:t>Kiadványszerkesztés </a:t>
            </a:r>
            <a:br>
              <a:rPr lang="hu-HU" dirty="0" smtClean="0"/>
            </a:br>
            <a:r>
              <a:rPr lang="hu-HU" dirty="0" smtClean="0"/>
              <a:t>könyv és újság szerkesztés</a:t>
            </a:r>
          </a:p>
          <a:p>
            <a:r>
              <a:rPr lang="hu-HU" dirty="0" smtClean="0"/>
              <a:t>Digitális Zeneszerkesztés</a:t>
            </a:r>
            <a:br>
              <a:rPr lang="hu-HU" dirty="0" smtClean="0"/>
            </a:br>
            <a:r>
              <a:rPr lang="hu-HU" dirty="0" smtClean="0"/>
              <a:t>- </a:t>
            </a:r>
            <a:r>
              <a:rPr lang="hu-HU" dirty="0" err="1" smtClean="0"/>
              <a:t>GarageBand</a:t>
            </a:r>
            <a:endParaRPr lang="hu-HU" dirty="0" smtClean="0"/>
          </a:p>
          <a:p>
            <a:r>
              <a:rPr lang="hu-HU" dirty="0" smtClean="0"/>
              <a:t>Office programok</a:t>
            </a:r>
            <a:br>
              <a:rPr lang="hu-HU" dirty="0" smtClean="0"/>
            </a:br>
            <a:r>
              <a:rPr lang="hu-HU" dirty="0" smtClean="0"/>
              <a:t>(</a:t>
            </a:r>
            <a:r>
              <a:rPr lang="hu-HU" dirty="0" err="1" smtClean="0"/>
              <a:t>Claris</a:t>
            </a:r>
            <a:r>
              <a:rPr lang="hu-HU" dirty="0" smtClean="0"/>
              <a:t> Works – Apple Works)</a:t>
            </a:r>
          </a:p>
          <a:p>
            <a:r>
              <a:rPr lang="hu-HU" dirty="0" smtClean="0"/>
              <a:t>Multimédiás alkalmazások</a:t>
            </a:r>
          </a:p>
          <a:p>
            <a:pPr lvl="1"/>
            <a:r>
              <a:rPr lang="hu-HU" dirty="0" err="1" smtClean="0"/>
              <a:t>iMovie</a:t>
            </a:r>
            <a:r>
              <a:rPr lang="hu-HU" dirty="0" smtClean="0"/>
              <a:t> 	</a:t>
            </a:r>
            <a:r>
              <a:rPr lang="hu-HU" dirty="0" err="1" smtClean="0"/>
              <a:t>iPhoto</a:t>
            </a:r>
            <a:r>
              <a:rPr lang="hu-HU" dirty="0" smtClean="0"/>
              <a:t>		</a:t>
            </a:r>
            <a:r>
              <a:rPr lang="hu-HU" dirty="0" err="1" smtClean="0"/>
              <a:t>iTunes</a:t>
            </a:r>
            <a:r>
              <a:rPr lang="hu-HU" dirty="0" smtClean="0"/>
              <a:t>		</a:t>
            </a:r>
          </a:p>
          <a:p>
            <a:endParaRPr lang="hu-HU" dirty="0"/>
          </a:p>
        </p:txBody>
      </p:sp>
      <p:pic>
        <p:nvPicPr>
          <p:cNvPr id="6" name="Kép 5" descr="800px-Garageba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768" y="2486376"/>
            <a:ext cx="1704647" cy="1018526"/>
          </a:xfrm>
          <a:prstGeom prst="rect">
            <a:avLst/>
          </a:prstGeom>
        </p:spPr>
      </p:pic>
      <p:pic>
        <p:nvPicPr>
          <p:cNvPr id="7" name="Kép 6" descr="250px-Appleworks-6.0-wordproc-ma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68" y="3625027"/>
            <a:ext cx="1734272" cy="1304172"/>
          </a:xfrm>
          <a:prstGeom prst="rect">
            <a:avLst/>
          </a:prstGeom>
        </p:spPr>
      </p:pic>
      <p:pic>
        <p:nvPicPr>
          <p:cNvPr id="8" name="Kép 7" descr="250px-IMovieHD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5143512"/>
            <a:ext cx="2340000" cy="1428434"/>
          </a:xfrm>
          <a:prstGeom prst="rect">
            <a:avLst/>
          </a:prstGeom>
        </p:spPr>
      </p:pic>
      <p:pic>
        <p:nvPicPr>
          <p:cNvPr id="9" name="Kép 8" descr="250px-IPhoto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5143512"/>
            <a:ext cx="2340000" cy="1441440"/>
          </a:xfrm>
          <a:prstGeom prst="rect">
            <a:avLst/>
          </a:prstGeom>
        </p:spPr>
      </p:pic>
      <p:pic>
        <p:nvPicPr>
          <p:cNvPr id="10" name="Kép 9" descr="250px-ITunes_7.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702" y="5072073"/>
            <a:ext cx="2340000" cy="1563120"/>
          </a:xfrm>
          <a:prstGeom prst="rect">
            <a:avLst/>
          </a:prstGeom>
        </p:spPr>
      </p:pic>
      <p:pic>
        <p:nvPicPr>
          <p:cNvPr id="11" name="Kép 10" descr="250px-QuarkXPress_6_screensho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3054" y="1286716"/>
            <a:ext cx="1709808" cy="1142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1989 – Az első XP az iskolánkban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1285860"/>
            <a:ext cx="4286280" cy="50235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u-HU" dirty="0" smtClean="0"/>
              <a:t>	Iskolánk első IBM kompatibilis számítógépe egy IBM PC volt. A matematika szertárban helyezkedett el és ezen tanultuk a szakmát. Kép nem maradt fent róla, de ilyen volt</a:t>
            </a:r>
          </a:p>
          <a:p>
            <a:pPr>
              <a:buNone/>
            </a:pPr>
            <a:endParaRPr lang="hu-HU" dirty="0" smtClean="0"/>
          </a:p>
          <a:p>
            <a:pPr lvl="1"/>
            <a:r>
              <a:rPr lang="hu-HU" dirty="0" smtClean="0"/>
              <a:t>1MB RAM memória</a:t>
            </a:r>
          </a:p>
          <a:p>
            <a:pPr lvl="1"/>
            <a:r>
              <a:rPr lang="hu-HU" dirty="0" smtClean="0"/>
              <a:t>1,2 MB Floppy meghajtó</a:t>
            </a:r>
          </a:p>
          <a:p>
            <a:pPr lvl="1"/>
            <a:r>
              <a:rPr lang="hu-HU" dirty="0" smtClean="0"/>
              <a:t>20 MB ST-225 Winchester,</a:t>
            </a:r>
          </a:p>
          <a:p>
            <a:pPr lvl="1"/>
            <a:r>
              <a:rPr lang="hu-HU" dirty="0" smtClean="0"/>
              <a:t>CGA monitor. </a:t>
            </a:r>
          </a:p>
        </p:txBody>
      </p:sp>
      <p:pic>
        <p:nvPicPr>
          <p:cNvPr id="1026" name="Picture 2" descr="C:\Dokumentumok\!Szily\2007.06.29\kepek\XT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285860"/>
            <a:ext cx="4445000" cy="49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Xonix</a:t>
            </a:r>
            <a:r>
              <a:rPr lang="hu-HU" dirty="0" smtClean="0"/>
              <a:t> a matematika szertár leggyakrabban játszott játéka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	Az itt bemutatott </a:t>
            </a:r>
            <a:br>
              <a:rPr lang="hu-HU" dirty="0" smtClean="0"/>
            </a:br>
            <a:r>
              <a:rPr lang="hu-HU" dirty="0" smtClean="0"/>
              <a:t>program már a </a:t>
            </a:r>
            <a:br>
              <a:rPr lang="hu-HU" dirty="0" smtClean="0"/>
            </a:br>
            <a:r>
              <a:rPr lang="hu-HU" dirty="0" smtClean="0"/>
              <a:t>Windowsra </a:t>
            </a:r>
            <a:br>
              <a:rPr lang="hu-HU" dirty="0" smtClean="0"/>
            </a:br>
            <a:r>
              <a:rPr lang="hu-HU" dirty="0" smtClean="0"/>
              <a:t>átírt változata.</a:t>
            </a:r>
          </a:p>
          <a:p>
            <a:pPr>
              <a:buNone/>
            </a:pPr>
            <a:r>
              <a:rPr lang="hu-HU" dirty="0" err="1" smtClean="0">
                <a:hlinkClick r:id="rId2" action="ppaction://hlinkfile"/>
              </a:rPr>
              <a:t>xonix</a:t>
            </a:r>
            <a:r>
              <a:rPr lang="hu-HU" dirty="0" smtClean="0">
                <a:hlinkClick r:id="rId2" action="ppaction://hlinkfile"/>
              </a:rPr>
              <a:t>\Xonix32.exe</a:t>
            </a:r>
            <a:endParaRPr lang="hu-HU" dirty="0"/>
          </a:p>
        </p:txBody>
      </p:sp>
      <p:pic>
        <p:nvPicPr>
          <p:cNvPr id="2050" name="Picture 2" descr="C:\Dokumentumok\!Szily\2007.06.29\kepek\Bmp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643050"/>
            <a:ext cx="4953000" cy="3714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hu-HU" sz="3200" dirty="0" smtClean="0"/>
              <a:t>A processzorok fejlődése </a:t>
            </a:r>
            <a:br>
              <a:rPr lang="hu-HU" sz="3200" dirty="0" smtClean="0"/>
            </a:br>
            <a:r>
              <a:rPr lang="hu-HU" sz="3200" dirty="0" smtClean="0"/>
              <a:t>(Intel család)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5720" y="928670"/>
            <a:ext cx="5643602" cy="5786478"/>
          </a:xfrm>
        </p:spPr>
        <p:txBody>
          <a:bodyPr>
            <a:normAutofit fontScale="55000" lnSpcReduction="20000"/>
          </a:bodyPr>
          <a:lstStyle/>
          <a:p>
            <a:r>
              <a:rPr lang="hu-HU" dirty="0" smtClean="0"/>
              <a:t>8088 – 8 bites 4,7 MHz – IBM PC 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hu-HU" dirty="0" smtClean="0"/>
              <a:t>8086 – IBM XT </a:t>
            </a:r>
          </a:p>
          <a:p>
            <a:pPr lvl="1"/>
            <a:r>
              <a:rPr lang="hu-HU" dirty="0" smtClean="0"/>
              <a:t>29 ezer tranzisztor</a:t>
            </a:r>
          </a:p>
          <a:p>
            <a:pPr lvl="1"/>
            <a:r>
              <a:rPr lang="hu-HU" dirty="0" smtClean="0"/>
              <a:t>8 bites</a:t>
            </a:r>
          </a:p>
          <a:p>
            <a:pPr lvl="1"/>
            <a:r>
              <a:rPr lang="hu-HU" dirty="0" smtClean="0"/>
              <a:t>4,7-6 MHz 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80286 - IBM AT (Advanced </a:t>
            </a:r>
            <a:r>
              <a:rPr lang="hu-HU" dirty="0" err="1" smtClean="0"/>
              <a:t>Technology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134 ezer tranzisztor</a:t>
            </a:r>
          </a:p>
          <a:p>
            <a:pPr lvl="1"/>
            <a:r>
              <a:rPr lang="hu-HU" dirty="0" smtClean="0"/>
              <a:t>16 bites </a:t>
            </a:r>
          </a:p>
          <a:p>
            <a:pPr lvl="1"/>
            <a:r>
              <a:rPr lang="hu-HU" dirty="0" smtClean="0"/>
              <a:t>6-25 MHz között</a:t>
            </a:r>
          </a:p>
          <a:p>
            <a:pPr lvl="1"/>
            <a:r>
              <a:rPr lang="hu-HU" dirty="0" smtClean="0"/>
              <a:t>AMD is gyártotta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80386 – 32 bites felépítés</a:t>
            </a:r>
          </a:p>
          <a:p>
            <a:pPr lvl="1"/>
            <a:r>
              <a:rPr lang="hu-HU" dirty="0" smtClean="0"/>
              <a:t>275 ezer tranzisztor</a:t>
            </a:r>
          </a:p>
          <a:p>
            <a:pPr lvl="1"/>
            <a:r>
              <a:rPr lang="hu-HU" dirty="0" smtClean="0"/>
              <a:t>SX – Belül 32 bites felépítés, kívül 16 bites,</a:t>
            </a:r>
          </a:p>
          <a:p>
            <a:pPr lvl="2"/>
            <a:r>
              <a:rPr lang="hu-HU" dirty="0" smtClean="0"/>
              <a:t>25 MHz</a:t>
            </a:r>
          </a:p>
          <a:p>
            <a:pPr lvl="1"/>
            <a:r>
              <a:rPr lang="hu-HU" dirty="0" smtClean="0"/>
              <a:t>DX – Kívül belül 32 bites</a:t>
            </a:r>
          </a:p>
          <a:p>
            <a:pPr lvl="2"/>
            <a:r>
              <a:rPr lang="hu-HU" dirty="0" smtClean="0"/>
              <a:t>33MHz</a:t>
            </a:r>
          </a:p>
          <a:p>
            <a:r>
              <a:rPr lang="hu-HU" dirty="0" smtClean="0"/>
              <a:t>80486</a:t>
            </a:r>
          </a:p>
          <a:p>
            <a:pPr lvl="1"/>
            <a:r>
              <a:rPr lang="hu-HU" dirty="0" smtClean="0"/>
              <a:t>Újdonságok</a:t>
            </a:r>
          </a:p>
          <a:p>
            <a:pPr lvl="2"/>
            <a:r>
              <a:rPr lang="hu-HU" dirty="0" smtClean="0"/>
              <a:t>Lebegőpontos processzor</a:t>
            </a:r>
          </a:p>
          <a:p>
            <a:pPr lvl="2"/>
            <a:r>
              <a:rPr lang="hu-HU" dirty="0" smtClean="0"/>
              <a:t>cache</a:t>
            </a:r>
          </a:p>
          <a:p>
            <a:pPr lvl="2"/>
            <a:r>
              <a:rPr lang="hu-HU" dirty="0" err="1" smtClean="0"/>
              <a:t>pipeline</a:t>
            </a:r>
            <a:endParaRPr lang="hu-HU" dirty="0" smtClean="0"/>
          </a:p>
          <a:p>
            <a:pPr lvl="1"/>
            <a:r>
              <a:rPr lang="hu-HU" dirty="0" smtClean="0"/>
              <a:t>SX – Lebegőpontos processzor nélkül</a:t>
            </a:r>
          </a:p>
          <a:p>
            <a:pPr lvl="1"/>
            <a:r>
              <a:rPr lang="hu-HU" dirty="0" smtClean="0"/>
              <a:t>DX- 16 – 33 MHz</a:t>
            </a:r>
          </a:p>
          <a:p>
            <a:pPr lvl="1"/>
            <a:r>
              <a:rPr lang="hu-HU" dirty="0" smtClean="0"/>
              <a:t>DX2 – 2x órajellel ment (66MHz)</a:t>
            </a:r>
          </a:p>
          <a:p>
            <a:pPr lvl="1"/>
            <a:r>
              <a:rPr lang="hu-HU" dirty="0" smtClean="0"/>
              <a:t>DX4 – 3x órajel sebességen ment (  </a:t>
            </a:r>
            <a:r>
              <a:rPr lang="hu-HU" dirty="0" err="1" smtClean="0"/>
              <a:t>max</a:t>
            </a:r>
            <a:r>
              <a:rPr lang="hu-HU" dirty="0" smtClean="0"/>
              <a:t> 100 MHz)</a:t>
            </a:r>
          </a:p>
          <a:p>
            <a:pPr>
              <a:buNone/>
            </a:pPr>
            <a:endParaRPr lang="hu-HU" dirty="0"/>
          </a:p>
        </p:txBody>
      </p:sp>
      <p:pic>
        <p:nvPicPr>
          <p:cNvPr id="4" name="Kép 3" descr="200px-I80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2428868"/>
            <a:ext cx="2164788" cy="714380"/>
          </a:xfrm>
          <a:prstGeom prst="rect">
            <a:avLst/>
          </a:prstGeom>
        </p:spPr>
      </p:pic>
      <p:pic>
        <p:nvPicPr>
          <p:cNvPr id="6" name="Kép 5" descr="180px-Intel_80486DX-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958" y="5160974"/>
            <a:ext cx="1357322" cy="1387485"/>
          </a:xfrm>
          <a:prstGeom prst="rect">
            <a:avLst/>
          </a:prstGeom>
        </p:spPr>
      </p:pic>
      <p:pic>
        <p:nvPicPr>
          <p:cNvPr id="7" name="Kép 6" descr="SAB8086-C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454" y="1035826"/>
            <a:ext cx="1976438" cy="988219"/>
          </a:xfrm>
          <a:prstGeom prst="rect">
            <a:avLst/>
          </a:prstGeom>
        </p:spPr>
      </p:pic>
      <p:pic>
        <p:nvPicPr>
          <p:cNvPr id="8" name="Kép 7" descr="386log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0826" y="3643314"/>
            <a:ext cx="2428872" cy="1214436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hu-HU" sz="3200" baseline="0" dirty="0" smtClean="0"/>
              <a:t>Pentium, </a:t>
            </a:r>
            <a:r>
              <a:rPr lang="hu-HU" sz="3200" baseline="0" dirty="0" err="1" smtClean="0"/>
              <a:t>Pentium</a:t>
            </a:r>
            <a:r>
              <a:rPr lang="hu-HU" sz="3200" baseline="0" dirty="0" smtClean="0"/>
              <a:t> II, Pentium III 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1142984"/>
            <a:ext cx="5929354" cy="5500726"/>
          </a:xfrm>
        </p:spPr>
        <p:txBody>
          <a:bodyPr>
            <a:noAutofit/>
          </a:bodyPr>
          <a:lstStyle/>
          <a:p>
            <a:r>
              <a:rPr lang="hu-HU" sz="1200" dirty="0" smtClean="0"/>
              <a:t>Pentium – újdonságok</a:t>
            </a:r>
          </a:p>
          <a:p>
            <a:pPr lvl="1"/>
            <a:r>
              <a:rPr lang="hu-HU" sz="1200" dirty="0" smtClean="0"/>
              <a:t>3,1 millió tranzisztor</a:t>
            </a:r>
          </a:p>
          <a:p>
            <a:pPr lvl="1"/>
            <a:r>
              <a:rPr lang="hu-HU" sz="1200" dirty="0" smtClean="0"/>
              <a:t>60 – 300 MHz között</a:t>
            </a:r>
          </a:p>
          <a:p>
            <a:pPr lvl="1"/>
            <a:r>
              <a:rPr lang="hu-HU" sz="1200" dirty="0" smtClean="0"/>
              <a:t>Két </a:t>
            </a:r>
            <a:r>
              <a:rPr lang="hu-HU" sz="1200" dirty="0" err="1" smtClean="0"/>
              <a:t>pipeline</a:t>
            </a:r>
            <a:endParaRPr lang="hu-HU" sz="1200" dirty="0" smtClean="0"/>
          </a:p>
          <a:p>
            <a:pPr lvl="1"/>
            <a:r>
              <a:rPr lang="hu-HU" sz="1200" dirty="0" smtClean="0"/>
              <a:t>MMX utasításkészlet</a:t>
            </a:r>
          </a:p>
          <a:p>
            <a:pPr lvl="1"/>
            <a:r>
              <a:rPr lang="hu-HU" sz="1200" dirty="0" smtClean="0"/>
              <a:t>64 bites adatbusz</a:t>
            </a:r>
          </a:p>
          <a:p>
            <a:pPr lvl="1">
              <a:buNone/>
            </a:pPr>
            <a:endParaRPr lang="hu-HU" sz="1200" dirty="0" smtClean="0"/>
          </a:p>
          <a:p>
            <a:r>
              <a:rPr lang="hu-HU" sz="1200" dirty="0" smtClean="0"/>
              <a:t>Pentium Pro</a:t>
            </a:r>
          </a:p>
          <a:p>
            <a:pPr lvl="1"/>
            <a:r>
              <a:rPr lang="hu-HU" sz="1200" dirty="0" smtClean="0"/>
              <a:t>Új, gyorsabb mag ugyanazon az órajelen</a:t>
            </a:r>
          </a:p>
          <a:p>
            <a:pPr lvl="1"/>
            <a:r>
              <a:rPr lang="hu-HU" sz="1200" dirty="0" smtClean="0"/>
              <a:t>150-300 MHz</a:t>
            </a:r>
          </a:p>
          <a:p>
            <a:pPr lvl="1"/>
            <a:r>
              <a:rPr lang="hu-HU" sz="1200" dirty="0" smtClean="0"/>
              <a:t>5,</a:t>
            </a:r>
            <a:r>
              <a:rPr lang="hu-HU" sz="1200" dirty="0" err="1" smtClean="0"/>
              <a:t>5</a:t>
            </a:r>
            <a:r>
              <a:rPr lang="hu-HU" sz="1200" dirty="0" smtClean="0"/>
              <a:t> millió tranzisztor</a:t>
            </a:r>
          </a:p>
          <a:p>
            <a:pPr lvl="1"/>
            <a:r>
              <a:rPr lang="hu-HU" sz="1200" dirty="0" smtClean="0"/>
              <a:t>A processzor egyszerre több memóriahelyet is olvas a cache-ből</a:t>
            </a:r>
          </a:p>
          <a:p>
            <a:pPr lvl="1"/>
            <a:endParaRPr lang="hu-HU" sz="1200" dirty="0" smtClean="0"/>
          </a:p>
          <a:p>
            <a:r>
              <a:rPr lang="hu-HU" sz="1200" dirty="0" smtClean="0"/>
              <a:t>Pentium II.</a:t>
            </a:r>
          </a:p>
          <a:p>
            <a:pPr lvl="1"/>
            <a:r>
              <a:rPr lang="hu-HU" sz="1200" dirty="0" smtClean="0"/>
              <a:t>233 – 450 MHz</a:t>
            </a:r>
          </a:p>
          <a:p>
            <a:pPr lvl="1"/>
            <a:r>
              <a:rPr lang="hu-HU" sz="1200" dirty="0" smtClean="0"/>
              <a:t>7,5 millió tranzisztor</a:t>
            </a:r>
          </a:p>
          <a:p>
            <a:pPr lvl="1"/>
            <a:r>
              <a:rPr lang="hu-HU" sz="1200" dirty="0" smtClean="0"/>
              <a:t>Másodlagos cache</a:t>
            </a:r>
          </a:p>
          <a:p>
            <a:pPr lvl="1"/>
            <a:r>
              <a:rPr lang="hu-HU" sz="1200" dirty="0" smtClean="0"/>
              <a:t>Tokozás változott</a:t>
            </a:r>
          </a:p>
          <a:p>
            <a:pPr lvl="1"/>
            <a:r>
              <a:rPr lang="hu-HU" sz="1200" dirty="0" smtClean="0"/>
              <a:t>Celeron – nem volt másodlagos cache, lebutított Pentium II. jól húzható</a:t>
            </a:r>
          </a:p>
          <a:p>
            <a:pPr lvl="1"/>
            <a:r>
              <a:rPr lang="hu-HU" sz="1200" dirty="0" smtClean="0"/>
              <a:t>(RISC processzor emulálta a CISC processzort)</a:t>
            </a:r>
          </a:p>
          <a:p>
            <a:pPr lvl="1"/>
            <a:endParaRPr lang="hu-HU" sz="1200" dirty="0" smtClean="0"/>
          </a:p>
          <a:p>
            <a:r>
              <a:rPr lang="hu-HU" sz="1200" dirty="0" smtClean="0"/>
              <a:t>Pentium III.</a:t>
            </a:r>
          </a:p>
          <a:p>
            <a:pPr lvl="1"/>
            <a:r>
              <a:rPr lang="hu-HU" sz="1200" dirty="0" smtClean="0"/>
              <a:t>9,5 millió tranzisztor</a:t>
            </a:r>
          </a:p>
          <a:p>
            <a:pPr lvl="1"/>
            <a:r>
              <a:rPr lang="hu-HU" sz="1200" dirty="0" smtClean="0"/>
              <a:t>450 MHz -1,4  GHz</a:t>
            </a:r>
          </a:p>
          <a:p>
            <a:pPr lvl="1"/>
            <a:endParaRPr lang="hu-HU" sz="1200" dirty="0" smtClean="0"/>
          </a:p>
        </p:txBody>
      </p:sp>
      <p:pic>
        <p:nvPicPr>
          <p:cNvPr id="4" name="Kép 3" descr="200px-P54-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834" y="1071546"/>
            <a:ext cx="1219200" cy="1402080"/>
          </a:xfrm>
          <a:prstGeom prst="rect">
            <a:avLst/>
          </a:prstGeom>
        </p:spPr>
      </p:pic>
      <p:pic>
        <p:nvPicPr>
          <p:cNvPr id="5" name="Kép 4" descr="200px-Pentium_II_fro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330" y="4071942"/>
            <a:ext cx="1828800" cy="1216152"/>
          </a:xfrm>
          <a:prstGeom prst="rect">
            <a:avLst/>
          </a:prstGeom>
        </p:spPr>
      </p:pic>
      <p:pic>
        <p:nvPicPr>
          <p:cNvPr id="6" name="Kép 5" descr="200px-Ppro256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396" y="2714620"/>
            <a:ext cx="1285884" cy="1208731"/>
          </a:xfrm>
          <a:prstGeom prst="rect">
            <a:avLst/>
          </a:prstGeom>
        </p:spPr>
      </p:pic>
      <p:pic>
        <p:nvPicPr>
          <p:cNvPr id="7" name="Kép 6" descr="100px-Intel_Pentium_III_Processor_Logo.sv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074" y="5500702"/>
            <a:ext cx="710337" cy="838198"/>
          </a:xfrm>
          <a:prstGeom prst="rect">
            <a:avLst/>
          </a:prstGeom>
        </p:spPr>
      </p:pic>
      <p:pic>
        <p:nvPicPr>
          <p:cNvPr id="9" name="Kép 8" descr="130px-Intel_Pentium_MMX_Processor_Logo.sv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636" y="1357298"/>
            <a:ext cx="790687" cy="1009646"/>
          </a:xfrm>
          <a:prstGeom prst="rect">
            <a:avLst/>
          </a:prstGeom>
        </p:spPr>
      </p:pic>
      <p:pic>
        <p:nvPicPr>
          <p:cNvPr id="10" name="Kép 9" descr="100px-Intel_Pentium_II_Processor_Logo.svg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2198" y="4094802"/>
            <a:ext cx="881062" cy="1163002"/>
          </a:xfrm>
          <a:prstGeom prst="rect">
            <a:avLst/>
          </a:prstGeom>
        </p:spPr>
      </p:pic>
      <p:pic>
        <p:nvPicPr>
          <p:cNvPr id="11" name="Kép 10" descr="Pentiumiiilog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2330" y="5429264"/>
            <a:ext cx="1857388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42942"/>
          </a:xfrm>
        </p:spPr>
        <p:txBody>
          <a:bodyPr>
            <a:noAutofit/>
          </a:bodyPr>
          <a:lstStyle/>
          <a:p>
            <a:r>
              <a:rPr lang="hu-HU" sz="3200" dirty="0" err="1" smtClean="0"/>
              <a:t>Pntium</a:t>
            </a:r>
            <a:r>
              <a:rPr lang="hu-HU" sz="3200" dirty="0" smtClean="0"/>
              <a:t> 4, </a:t>
            </a:r>
            <a:r>
              <a:rPr lang="hu-HU" sz="3200" dirty="0" err="1" smtClean="0"/>
              <a:t>Core</a:t>
            </a:r>
            <a:r>
              <a:rPr lang="hu-HU" sz="3200" dirty="0" smtClean="0"/>
              <a:t> </a:t>
            </a:r>
            <a:r>
              <a:rPr lang="hu-HU" sz="3200" dirty="0" err="1" smtClean="0"/>
              <a:t>Duo</a:t>
            </a:r>
            <a:r>
              <a:rPr lang="hu-HU" sz="3200" dirty="0" smtClean="0"/>
              <a:t>,</a:t>
            </a:r>
            <a:br>
              <a:rPr lang="hu-HU" sz="3200" dirty="0" smtClean="0"/>
            </a:br>
            <a:r>
              <a:rPr lang="hu-HU" sz="3200" dirty="0" smtClean="0"/>
              <a:t>Celeron, </a:t>
            </a:r>
            <a:r>
              <a:rPr lang="hu-HU" sz="3200" dirty="0" err="1" smtClean="0"/>
              <a:t>Xeon</a:t>
            </a:r>
            <a:r>
              <a:rPr lang="hu-HU" sz="3200" dirty="0" smtClean="0"/>
              <a:t>, </a:t>
            </a:r>
            <a:r>
              <a:rPr lang="hu-HU" sz="3200" dirty="0" err="1" smtClean="0"/>
              <a:t>Itanium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282" y="857232"/>
            <a:ext cx="6072230" cy="5452128"/>
          </a:xfrm>
        </p:spPr>
        <p:txBody>
          <a:bodyPr>
            <a:normAutofit fontScale="62500" lnSpcReduction="20000"/>
          </a:bodyPr>
          <a:lstStyle/>
          <a:p>
            <a:endParaRPr lang="hu-HU" dirty="0" smtClean="0"/>
          </a:p>
          <a:p>
            <a:r>
              <a:rPr lang="hu-HU" dirty="0" smtClean="0"/>
              <a:t>Pentium 4</a:t>
            </a:r>
          </a:p>
          <a:p>
            <a:pPr lvl="1"/>
            <a:r>
              <a:rPr lang="hu-HU" dirty="0" smtClean="0"/>
              <a:t>1,4-3,8 GHz</a:t>
            </a:r>
          </a:p>
          <a:p>
            <a:pPr lvl="1"/>
            <a:r>
              <a:rPr lang="hu-HU" dirty="0" smtClean="0"/>
              <a:t>42 millió tranzisztor</a:t>
            </a:r>
          </a:p>
          <a:p>
            <a:pPr lvl="1"/>
            <a:r>
              <a:rPr lang="hu-HU" dirty="0" smtClean="0"/>
              <a:t>Gyorsabb egészszám és 64 bites lebegőpontos számolás</a:t>
            </a:r>
          </a:p>
          <a:p>
            <a:pPr lvl="1"/>
            <a:r>
              <a:rPr lang="hu-HU" dirty="0" err="1" smtClean="0"/>
              <a:t>Hyperthreading</a:t>
            </a:r>
            <a:r>
              <a:rPr lang="hu-HU" dirty="0" smtClean="0"/>
              <a:t> – többszálú végrehajtás</a:t>
            </a:r>
          </a:p>
          <a:p>
            <a:pPr lvl="1"/>
            <a:endParaRPr lang="hu-HU" dirty="0" smtClean="0"/>
          </a:p>
          <a:p>
            <a:r>
              <a:rPr lang="hu-HU" dirty="0" err="1" smtClean="0"/>
              <a:t>Core</a:t>
            </a:r>
            <a:r>
              <a:rPr lang="hu-HU" dirty="0" smtClean="0"/>
              <a:t> </a:t>
            </a:r>
            <a:r>
              <a:rPr lang="hu-HU" dirty="0" err="1" smtClean="0"/>
              <a:t>Duo</a:t>
            </a:r>
            <a:r>
              <a:rPr lang="hu-HU" dirty="0" smtClean="0"/>
              <a:t> (</a:t>
            </a:r>
            <a:r>
              <a:rPr lang="hu-HU" dirty="0" err="1" smtClean="0"/>
              <a:t>Core</a:t>
            </a:r>
            <a:r>
              <a:rPr lang="hu-HU" dirty="0" smtClean="0"/>
              <a:t> </a:t>
            </a:r>
            <a:r>
              <a:rPr lang="hu-HU" dirty="0" err="1" smtClean="0"/>
              <a:t>Quad</a:t>
            </a:r>
            <a:r>
              <a:rPr lang="hu-HU" dirty="0" smtClean="0"/>
              <a:t>, </a:t>
            </a:r>
            <a:r>
              <a:rPr lang="hu-HU" dirty="0" err="1" smtClean="0"/>
              <a:t>Core</a:t>
            </a:r>
            <a:r>
              <a:rPr lang="hu-HU" dirty="0" smtClean="0"/>
              <a:t> </a:t>
            </a:r>
            <a:r>
              <a:rPr lang="hu-HU" dirty="0" err="1" smtClean="0"/>
              <a:t>Extreme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Egy tokban több processzor, amelyek többszálúak</a:t>
            </a:r>
          </a:p>
          <a:p>
            <a:pPr lvl="1"/>
            <a:r>
              <a:rPr lang="hu-HU" dirty="0" smtClean="0"/>
              <a:t>1,0 – 3 GHz</a:t>
            </a:r>
          </a:p>
          <a:p>
            <a:pPr lvl="1"/>
            <a:r>
              <a:rPr lang="hu-HU" dirty="0" smtClean="0"/>
              <a:t>Két vagy négy magos processzor</a:t>
            </a:r>
          </a:p>
          <a:p>
            <a:pPr lvl="1"/>
            <a:r>
              <a:rPr lang="hu-HU" dirty="0" smtClean="0"/>
              <a:t>Egy időben több processzorra oszlanak el az alkalmazások</a:t>
            </a:r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r>
              <a:rPr lang="hu-HU" dirty="0" smtClean="0"/>
              <a:t>Általános elnevezések</a:t>
            </a:r>
          </a:p>
          <a:p>
            <a:pPr lvl="1"/>
            <a:r>
              <a:rPr lang="hu-HU" dirty="0" smtClean="0"/>
              <a:t>Celeron – A processzorcsalád legolcsóbbja</a:t>
            </a:r>
          </a:p>
          <a:p>
            <a:pPr lvl="1"/>
            <a:endParaRPr lang="hu-HU" dirty="0" smtClean="0"/>
          </a:p>
          <a:p>
            <a:pPr lvl="1"/>
            <a:r>
              <a:rPr lang="hu-HU" dirty="0" smtClean="0"/>
              <a:t>XEON – A processzorcsalád szerverekbe szánt változata</a:t>
            </a:r>
          </a:p>
          <a:p>
            <a:pPr lvl="1"/>
            <a:endParaRPr lang="hu-HU" dirty="0" smtClean="0"/>
          </a:p>
          <a:p>
            <a:pPr lvl="1"/>
            <a:r>
              <a:rPr lang="hu-HU" dirty="0" err="1" smtClean="0"/>
              <a:t>Itanium</a:t>
            </a:r>
            <a:r>
              <a:rPr lang="hu-HU" dirty="0" smtClean="0"/>
              <a:t> (1-2) – A processzorcsalád „nagy” szerverekbe való változata</a:t>
            </a:r>
          </a:p>
          <a:p>
            <a:endParaRPr lang="hu-HU" dirty="0"/>
          </a:p>
        </p:txBody>
      </p:sp>
      <p:pic>
        <p:nvPicPr>
          <p:cNvPr id="5" name="Kép 4" descr="200px-IntelCore2DuoE6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710" y="2000240"/>
            <a:ext cx="1106062" cy="1095001"/>
          </a:xfrm>
          <a:prstGeom prst="rect">
            <a:avLst/>
          </a:prstGeom>
        </p:spPr>
      </p:pic>
      <p:pic>
        <p:nvPicPr>
          <p:cNvPr id="6" name="Kép 5" descr="100px-Intel_Core_2_Du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2143116"/>
            <a:ext cx="779666" cy="966786"/>
          </a:xfrm>
          <a:prstGeom prst="rect">
            <a:avLst/>
          </a:prstGeom>
        </p:spPr>
      </p:pic>
      <p:pic>
        <p:nvPicPr>
          <p:cNvPr id="8" name="Kép 7" descr="106px-P4_ht_n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1000108"/>
            <a:ext cx="754950" cy="933004"/>
          </a:xfrm>
          <a:prstGeom prst="rect">
            <a:avLst/>
          </a:prstGeom>
        </p:spPr>
      </p:pic>
      <p:pic>
        <p:nvPicPr>
          <p:cNvPr id="9" name="Kép 8" descr="Celeronm-2006logo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3900" y="3500438"/>
            <a:ext cx="714380" cy="875691"/>
          </a:xfrm>
          <a:prstGeom prst="rect">
            <a:avLst/>
          </a:prstGeom>
        </p:spPr>
      </p:pic>
      <p:pic>
        <p:nvPicPr>
          <p:cNvPr id="10" name="Kép 9" descr="Itanium_2_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024" y="5429264"/>
            <a:ext cx="990600" cy="1171575"/>
          </a:xfrm>
          <a:prstGeom prst="rect">
            <a:avLst/>
          </a:prstGeom>
        </p:spPr>
      </p:pic>
      <p:pic>
        <p:nvPicPr>
          <p:cNvPr id="11" name="Kép 10" descr="100px-Intel_Xeon_Log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3900" y="4572008"/>
            <a:ext cx="691335" cy="857256"/>
          </a:xfrm>
          <a:prstGeom prst="rect">
            <a:avLst/>
          </a:prstGeom>
        </p:spPr>
      </p:pic>
      <p:pic>
        <p:nvPicPr>
          <p:cNvPr id="12" name="Kép 11" descr="pentium4log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6644" y="1071546"/>
            <a:ext cx="1571620" cy="7858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Wikipedia</a:t>
            </a:r>
            <a:r>
              <a:rPr lang="hu-HU" dirty="0" smtClean="0"/>
              <a:t> szerint az informatika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28596" y="1357298"/>
            <a:ext cx="4829180" cy="528641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hu-HU" dirty="0" smtClean="0"/>
              <a:t>Szakterületei:</a:t>
            </a:r>
          </a:p>
          <a:p>
            <a:r>
              <a:rPr lang="hu-HU" dirty="0" smtClean="0"/>
              <a:t>információelmélet</a:t>
            </a:r>
          </a:p>
          <a:p>
            <a:r>
              <a:rPr lang="hu-HU" dirty="0" smtClean="0"/>
              <a:t>számrendszerek, kódok</a:t>
            </a:r>
          </a:p>
          <a:p>
            <a:r>
              <a:rPr lang="hu-HU" dirty="0" smtClean="0"/>
              <a:t>adatátvitel, kommunikáció</a:t>
            </a:r>
          </a:p>
          <a:p>
            <a:r>
              <a:rPr lang="hu-HU" dirty="0" smtClean="0"/>
              <a:t>számítógép-architektúrák</a:t>
            </a:r>
          </a:p>
          <a:p>
            <a:r>
              <a:rPr lang="hu-HU" dirty="0" smtClean="0"/>
              <a:t>számítógép-hálózatok</a:t>
            </a:r>
          </a:p>
          <a:p>
            <a:r>
              <a:rPr lang="hu-HU" dirty="0" smtClean="0"/>
              <a:t>számítógép-programozás</a:t>
            </a:r>
          </a:p>
          <a:p>
            <a:r>
              <a:rPr lang="hu-HU" dirty="0" smtClean="0"/>
              <a:t>informatikai biztonság</a:t>
            </a:r>
          </a:p>
          <a:p>
            <a:r>
              <a:rPr lang="hu-HU" dirty="0" smtClean="0"/>
              <a:t>adatfeldolgozás, ember-gép kapcsolat</a:t>
            </a:r>
          </a:p>
          <a:p>
            <a:r>
              <a:rPr lang="hu-HU" dirty="0" smtClean="0"/>
              <a:t>mesterséges intelligencia</a:t>
            </a:r>
          </a:p>
          <a:p>
            <a:r>
              <a:rPr lang="hu-HU" dirty="0" smtClean="0"/>
              <a:t>grafikai ábrázolás</a:t>
            </a:r>
          </a:p>
          <a:p>
            <a:r>
              <a:rPr lang="hu-HU" dirty="0" smtClean="0"/>
              <a:t>virtuális valóság</a:t>
            </a:r>
          </a:p>
          <a:p>
            <a:r>
              <a:rPr lang="hu-HU" dirty="0" smtClean="0"/>
              <a:t>alkalmazások</a:t>
            </a:r>
          </a:p>
          <a:p>
            <a:r>
              <a:rPr lang="hu-HU" dirty="0" smtClean="0"/>
              <a:t>Információs Technológia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Az összetevői:</a:t>
            </a:r>
          </a:p>
          <a:p>
            <a:pPr>
              <a:buFont typeface="Wingdings 2" pitchFamily="18" charset="2"/>
              <a:buChar char=""/>
            </a:pPr>
            <a:r>
              <a:rPr lang="hu-HU" dirty="0" smtClean="0"/>
              <a:t>az információtudomány</a:t>
            </a:r>
          </a:p>
          <a:p>
            <a:pPr>
              <a:buFont typeface="Wingdings 2" pitchFamily="18" charset="2"/>
              <a:buChar char=""/>
            </a:pPr>
            <a:r>
              <a:rPr lang="hu-HU" dirty="0" smtClean="0"/>
              <a:t>a matematika</a:t>
            </a:r>
          </a:p>
          <a:p>
            <a:pPr>
              <a:buFont typeface="Wingdings 2" pitchFamily="18" charset="2"/>
              <a:buChar char=""/>
            </a:pPr>
            <a:r>
              <a:rPr lang="hu-HU" dirty="0" smtClean="0"/>
              <a:t>az elektronika</a:t>
            </a:r>
          </a:p>
          <a:p>
            <a:endParaRPr lang="hu-HU" dirty="0"/>
          </a:p>
        </p:txBody>
      </p:sp>
      <p:pic>
        <p:nvPicPr>
          <p:cNvPr id="1026" name="Picture 2" descr="C:\Dokumentumok\!Szily\2007.06.29\kepek\land_tree_roots_2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357298"/>
            <a:ext cx="31750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Klón processzorok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857232"/>
            <a:ext cx="6758006" cy="5715040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Az Intel a 8086, 80286, 80386, 80486 processzorokat nem védte le, ezért más processzorgyártók másolták (AMD, Texas Instruments, </a:t>
            </a:r>
            <a:r>
              <a:rPr lang="hu-HU" dirty="0" err="1" smtClean="0"/>
              <a:t>Cyrix</a:t>
            </a:r>
            <a:r>
              <a:rPr lang="hu-HU" dirty="0" smtClean="0"/>
              <a:t>, IBM)</a:t>
            </a:r>
          </a:p>
          <a:p>
            <a:endParaRPr lang="hu-HU" dirty="0" smtClean="0"/>
          </a:p>
          <a:p>
            <a:r>
              <a:rPr lang="hu-HU" dirty="0" smtClean="0"/>
              <a:t>AMD</a:t>
            </a:r>
          </a:p>
          <a:p>
            <a:pPr lvl="1"/>
            <a:r>
              <a:rPr lang="hu-HU" dirty="0" smtClean="0"/>
              <a:t>K5 (4,3 millió tranzisztor, 75-117 MHz) </a:t>
            </a:r>
          </a:p>
          <a:p>
            <a:pPr lvl="1"/>
            <a:r>
              <a:rPr lang="hu-HU" dirty="0" smtClean="0"/>
              <a:t>K6  (8,8millió tranzisztor, 166-300 MHz)</a:t>
            </a:r>
          </a:p>
          <a:p>
            <a:pPr lvl="1"/>
            <a:r>
              <a:rPr lang="hu-HU" dirty="0" smtClean="0"/>
              <a:t>K6 2/3 (9,3 millió tranzisztor, 266-550 MHz)</a:t>
            </a:r>
          </a:p>
          <a:p>
            <a:pPr lvl="1"/>
            <a:endParaRPr lang="hu-HU" dirty="0" smtClean="0"/>
          </a:p>
          <a:p>
            <a:pPr lvl="1"/>
            <a:r>
              <a:rPr lang="hu-HU" dirty="0" smtClean="0"/>
              <a:t>Athlon (37 millió tranzisztor, 500 2,</a:t>
            </a:r>
            <a:r>
              <a:rPr lang="hu-HU" dirty="0" err="1" smtClean="0"/>
              <a:t>2</a:t>
            </a:r>
            <a:r>
              <a:rPr lang="hu-HU" dirty="0" smtClean="0"/>
              <a:t> GHz)</a:t>
            </a:r>
          </a:p>
          <a:p>
            <a:pPr lvl="1"/>
            <a:endParaRPr lang="hu-HU" dirty="0" smtClean="0"/>
          </a:p>
          <a:p>
            <a:pPr lvl="1"/>
            <a:r>
              <a:rPr lang="hu-HU" dirty="0" err="1" smtClean="0"/>
              <a:t>Duron</a:t>
            </a:r>
            <a:r>
              <a:rPr lang="hu-HU" dirty="0" smtClean="0"/>
              <a:t> (25 m tranzisztor, 600 MHz-1,3GHz)</a:t>
            </a:r>
          </a:p>
          <a:p>
            <a:r>
              <a:rPr lang="hu-HU" dirty="0" smtClean="0"/>
              <a:t>Más processzorgyártók</a:t>
            </a:r>
          </a:p>
          <a:p>
            <a:pPr lvl="1"/>
            <a:r>
              <a:rPr lang="hu-HU" dirty="0" smtClean="0"/>
              <a:t>IBM </a:t>
            </a:r>
            <a:r>
              <a:rPr lang="hu-HU" dirty="0" err="1" smtClean="0"/>
              <a:t>PowerPC</a:t>
            </a:r>
            <a:r>
              <a:rPr lang="hu-HU" dirty="0" smtClean="0"/>
              <a:t> (</a:t>
            </a:r>
            <a:r>
              <a:rPr lang="hu-HU" dirty="0" err="1" smtClean="0"/>
              <a:t>IBM</a:t>
            </a:r>
            <a:r>
              <a:rPr lang="hu-HU" dirty="0" smtClean="0"/>
              <a:t> + Apple + Motorola)</a:t>
            </a:r>
          </a:p>
          <a:p>
            <a:pPr lvl="1"/>
            <a:r>
              <a:rPr lang="hu-HU" dirty="0" smtClean="0"/>
              <a:t>Motorola</a:t>
            </a:r>
          </a:p>
          <a:p>
            <a:pPr lvl="1"/>
            <a:endParaRPr lang="hu-HU" dirty="0" smtClean="0"/>
          </a:p>
          <a:p>
            <a:endParaRPr lang="hu-HU" dirty="0" smtClean="0"/>
          </a:p>
          <a:p>
            <a:pPr lvl="1"/>
            <a:endParaRPr lang="hu-HU" dirty="0"/>
          </a:p>
        </p:txBody>
      </p:sp>
      <p:pic>
        <p:nvPicPr>
          <p:cNvPr id="4" name="Kép 3" descr="duron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0" y="5572140"/>
            <a:ext cx="1485904" cy="742952"/>
          </a:xfrm>
          <a:prstGeom prst="rect">
            <a:avLst/>
          </a:prstGeom>
        </p:spPr>
      </p:pic>
      <p:pic>
        <p:nvPicPr>
          <p:cNvPr id="5" name="Kép 4" descr="Athlon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4143380"/>
            <a:ext cx="1485904" cy="742952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hu-HU" dirty="0" smtClean="0"/>
              <a:t>A Windows sztori 1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5329246" cy="4709160"/>
          </a:xfrm>
        </p:spPr>
        <p:txBody>
          <a:bodyPr>
            <a:normAutofit fontScale="70000" lnSpcReduction="20000"/>
          </a:bodyPr>
          <a:lstStyle/>
          <a:p>
            <a:r>
              <a:rPr lang="hu-HU" dirty="0" smtClean="0"/>
              <a:t>1983-ban bejelentett szoftver</a:t>
            </a:r>
          </a:p>
          <a:p>
            <a:endParaRPr lang="hu-HU" dirty="0" smtClean="0"/>
          </a:p>
          <a:p>
            <a:r>
              <a:rPr lang="hu-HU" dirty="0" smtClean="0"/>
              <a:t>1985 – Windows 1.0 (1.01, 1.03, 1.04) </a:t>
            </a:r>
          </a:p>
          <a:p>
            <a:pPr lvl="1"/>
            <a:r>
              <a:rPr lang="hu-HU" dirty="0" smtClean="0"/>
              <a:t>Több feladatos rendszer, de egy időben csak egy program tudott futni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1987 – Windows 2.0 </a:t>
            </a:r>
          </a:p>
          <a:p>
            <a:pPr lvl="1"/>
            <a:r>
              <a:rPr lang="hu-HU" dirty="0" smtClean="0"/>
              <a:t>Intel 286 Bővített memória kezelése</a:t>
            </a:r>
          </a:p>
          <a:p>
            <a:pPr lvl="1"/>
            <a:r>
              <a:rPr lang="hu-HU" dirty="0" smtClean="0"/>
              <a:t>DDE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Windows 2.03 </a:t>
            </a:r>
          </a:p>
          <a:p>
            <a:pPr lvl="1"/>
            <a:r>
              <a:rPr lang="hu-HU" dirty="0" smtClean="0"/>
              <a:t>Intel 386 processzor </a:t>
            </a:r>
            <a:r>
              <a:rPr lang="hu-HU" dirty="0" err="1" smtClean="0"/>
              <a:t>Extended</a:t>
            </a:r>
            <a:r>
              <a:rPr lang="hu-HU" dirty="0" smtClean="0"/>
              <a:t> Memória kezelése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1989 – Windows 2.11 utolsó verzió (telepítője 4-5 floppy volt)</a:t>
            </a:r>
          </a:p>
          <a:p>
            <a:endParaRPr lang="hu-HU" dirty="0"/>
          </a:p>
        </p:txBody>
      </p:sp>
      <p:pic>
        <p:nvPicPr>
          <p:cNvPr id="4" name="Kép 3" descr="300px-Windows_1.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1643050"/>
            <a:ext cx="2857500" cy="1562100"/>
          </a:xfrm>
          <a:prstGeom prst="rect">
            <a:avLst/>
          </a:prstGeom>
        </p:spPr>
      </p:pic>
      <p:pic>
        <p:nvPicPr>
          <p:cNvPr id="5" name="Kép 4" descr="Windows2.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4071942"/>
            <a:ext cx="2905125" cy="2178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Windows sztori 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785794"/>
            <a:ext cx="5043494" cy="5715040"/>
          </a:xfrm>
        </p:spPr>
        <p:txBody>
          <a:bodyPr>
            <a:normAutofit fontScale="55000" lnSpcReduction="20000"/>
          </a:bodyPr>
          <a:lstStyle/>
          <a:p>
            <a:r>
              <a:rPr lang="hu-HU" dirty="0" smtClean="0"/>
              <a:t>1990 Windows 3.0</a:t>
            </a:r>
          </a:p>
          <a:p>
            <a:pPr lvl="1"/>
            <a:r>
              <a:rPr lang="hu-HU" dirty="0" smtClean="0"/>
              <a:t>16 színű grafika</a:t>
            </a:r>
          </a:p>
          <a:p>
            <a:pPr lvl="1"/>
            <a:r>
              <a:rPr lang="hu-HU" dirty="0" smtClean="0"/>
              <a:t>Intel 386 processzor teljes támogatása</a:t>
            </a:r>
          </a:p>
          <a:p>
            <a:pPr lvl="1"/>
            <a:r>
              <a:rPr lang="hu-HU" dirty="0" smtClean="0"/>
              <a:t>Sok alkalmazás</a:t>
            </a:r>
          </a:p>
          <a:p>
            <a:pPr lvl="1"/>
            <a:r>
              <a:rPr lang="hu-HU" dirty="0" smtClean="0"/>
              <a:t>Szoftverfejlesztő környezet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1992 – Windows 3.1</a:t>
            </a:r>
          </a:p>
          <a:p>
            <a:pPr lvl="1"/>
            <a:r>
              <a:rPr lang="hu-HU" dirty="0" err="1" smtClean="0"/>
              <a:t>True</a:t>
            </a:r>
            <a:r>
              <a:rPr lang="hu-HU" dirty="0" smtClean="0"/>
              <a:t> </a:t>
            </a:r>
            <a:r>
              <a:rPr lang="hu-HU" dirty="0" err="1" smtClean="0"/>
              <a:t>Type</a:t>
            </a:r>
            <a:endParaRPr lang="hu-HU" dirty="0" smtClean="0"/>
          </a:p>
          <a:p>
            <a:pPr lvl="1"/>
            <a:r>
              <a:rPr lang="hu-HU" dirty="0" smtClean="0"/>
              <a:t>Multimédia támogatás</a:t>
            </a:r>
          </a:p>
          <a:p>
            <a:pPr lvl="1"/>
            <a:r>
              <a:rPr lang="hu-HU" dirty="0" smtClean="0"/>
              <a:t>Első magyar nyelvű Windows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1993 – Windows </a:t>
            </a:r>
            <a:r>
              <a:rPr lang="hu-HU" dirty="0" err="1" smtClean="0"/>
              <a:t>for</a:t>
            </a:r>
            <a:r>
              <a:rPr lang="hu-HU" dirty="0" smtClean="0"/>
              <a:t> Workgroups 3.11</a:t>
            </a:r>
          </a:p>
          <a:p>
            <a:pPr lvl="1"/>
            <a:r>
              <a:rPr lang="hu-HU" dirty="0" smtClean="0"/>
              <a:t>Intel 386-os processzoron futott csak!</a:t>
            </a:r>
          </a:p>
          <a:p>
            <a:pPr lvl="1"/>
            <a:r>
              <a:rPr lang="hu-HU" dirty="0" smtClean="0"/>
              <a:t>Egyenrangú hálózatok támogatása</a:t>
            </a:r>
          </a:p>
          <a:p>
            <a:pPr lvl="1"/>
            <a:r>
              <a:rPr lang="hu-HU" dirty="0" smtClean="0"/>
              <a:t>Novell Netware fejlettebb támogatása</a:t>
            </a:r>
          </a:p>
          <a:p>
            <a:pPr lvl="1"/>
            <a:r>
              <a:rPr lang="hu-HU" dirty="0" smtClean="0"/>
              <a:t>Távoli hozzáférés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1993 - Windows NT (New </a:t>
            </a:r>
            <a:r>
              <a:rPr lang="hu-HU" dirty="0" err="1" smtClean="0"/>
              <a:t>Technology</a:t>
            </a:r>
            <a:r>
              <a:rPr lang="hu-HU" dirty="0" smtClean="0"/>
              <a:t>) 3.1</a:t>
            </a:r>
          </a:p>
          <a:p>
            <a:pPr lvl="1"/>
            <a:r>
              <a:rPr lang="hu-HU" dirty="0" smtClean="0"/>
              <a:t>Újraírták a rendszert</a:t>
            </a:r>
          </a:p>
          <a:p>
            <a:pPr lvl="1"/>
            <a:r>
              <a:rPr lang="hu-HU" dirty="0" smtClean="0"/>
              <a:t>Teljes 32 bites </a:t>
            </a:r>
            <a:r>
              <a:rPr lang="hu-HU" dirty="0" err="1" smtClean="0"/>
              <a:t>preemtiv</a:t>
            </a:r>
            <a:r>
              <a:rPr lang="hu-HU" dirty="0" smtClean="0"/>
              <a:t> </a:t>
            </a:r>
            <a:r>
              <a:rPr lang="hu-HU" dirty="0" err="1" smtClean="0"/>
              <a:t>multitaszk</a:t>
            </a:r>
            <a:endParaRPr lang="hu-HU" dirty="0" smtClean="0"/>
          </a:p>
          <a:p>
            <a:pPr lvl="1"/>
            <a:r>
              <a:rPr lang="hu-HU" dirty="0" smtClean="0"/>
              <a:t>Különböző változatok jelentek meg</a:t>
            </a:r>
          </a:p>
          <a:p>
            <a:pPr lvl="2"/>
            <a:r>
              <a:rPr lang="hu-HU" dirty="0" smtClean="0"/>
              <a:t>Server</a:t>
            </a:r>
          </a:p>
          <a:p>
            <a:pPr lvl="2"/>
            <a:r>
              <a:rPr lang="hu-HU" dirty="0" smtClean="0"/>
              <a:t>Workstation</a:t>
            </a:r>
          </a:p>
          <a:p>
            <a:pPr lvl="2"/>
            <a:r>
              <a:rPr lang="hu-HU" dirty="0" smtClean="0"/>
              <a:t>Advanced server</a:t>
            </a:r>
          </a:p>
          <a:p>
            <a:r>
              <a:rPr lang="hu-HU" dirty="0" smtClean="0"/>
              <a:t>1994 – Windows NT Server / Workstation 3.5 – frissítés</a:t>
            </a:r>
          </a:p>
          <a:p>
            <a:r>
              <a:rPr lang="hu-HU" dirty="0" smtClean="0"/>
              <a:t>1995 – Windows NT Server 3.51</a:t>
            </a:r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2">
              <a:buNone/>
            </a:pPr>
            <a:endParaRPr lang="hu-HU" dirty="0"/>
          </a:p>
        </p:txBody>
      </p:sp>
      <p:pic>
        <p:nvPicPr>
          <p:cNvPr id="4" name="Kép 3" descr="290px-Windows_3.11_workspa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1643050"/>
            <a:ext cx="2762636" cy="207674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Windows Sztori 3.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5720" y="928670"/>
            <a:ext cx="5614998" cy="5715040"/>
          </a:xfrm>
        </p:spPr>
        <p:txBody>
          <a:bodyPr>
            <a:normAutofit fontScale="62500" lnSpcReduction="20000"/>
          </a:bodyPr>
          <a:lstStyle/>
          <a:p>
            <a:r>
              <a:rPr lang="hu-HU" dirty="0" smtClean="0"/>
              <a:t>1995 – Windows 95 </a:t>
            </a:r>
          </a:p>
          <a:p>
            <a:pPr lvl="1"/>
            <a:r>
              <a:rPr lang="hu-HU" dirty="0" smtClean="0"/>
              <a:t>A DOS és a Windows 3.1 utódja</a:t>
            </a:r>
          </a:p>
          <a:p>
            <a:pPr lvl="1"/>
            <a:r>
              <a:rPr lang="hu-HU" dirty="0" smtClean="0"/>
              <a:t>32 bites</a:t>
            </a:r>
          </a:p>
          <a:p>
            <a:pPr lvl="1"/>
            <a:r>
              <a:rPr lang="hu-HU" dirty="0" smtClean="0"/>
              <a:t>TCP / IP támogatás</a:t>
            </a:r>
          </a:p>
          <a:p>
            <a:pPr lvl="1"/>
            <a:r>
              <a:rPr lang="hu-HU" dirty="0" err="1" smtClean="0"/>
              <a:t>Plug</a:t>
            </a:r>
            <a:r>
              <a:rPr lang="hu-HU" dirty="0" smtClean="0"/>
              <a:t> and Play</a:t>
            </a:r>
          </a:p>
          <a:p>
            <a:pPr lvl="1"/>
            <a:r>
              <a:rPr lang="hu-HU" dirty="0" smtClean="0"/>
              <a:t>Telefonos hálózat</a:t>
            </a:r>
          </a:p>
          <a:p>
            <a:pPr lvl="1"/>
            <a:r>
              <a:rPr lang="hu-HU" dirty="0" smtClean="0"/>
              <a:t>Multimédia javított képességek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1996 - Windows 95 SP1 </a:t>
            </a:r>
          </a:p>
          <a:p>
            <a:pPr lvl="2"/>
            <a:r>
              <a:rPr lang="hu-HU" dirty="0" smtClean="0"/>
              <a:t>Hibajavítások</a:t>
            </a:r>
          </a:p>
          <a:p>
            <a:pPr lvl="2"/>
            <a:r>
              <a:rPr lang="hu-HU" dirty="0" smtClean="0"/>
              <a:t>Internet Explorer 2.0</a:t>
            </a:r>
          </a:p>
          <a:p>
            <a:pPr lvl="2"/>
            <a:endParaRPr lang="hu-HU" dirty="0" smtClean="0"/>
          </a:p>
          <a:p>
            <a:r>
              <a:rPr lang="hu-HU" dirty="0" smtClean="0"/>
              <a:t>1996 – Windows NT 4.0 (Workstation /Server)</a:t>
            </a:r>
          </a:p>
          <a:p>
            <a:pPr lvl="1"/>
            <a:r>
              <a:rPr lang="hu-HU" dirty="0" smtClean="0"/>
              <a:t>IIS, </a:t>
            </a:r>
            <a:r>
              <a:rPr lang="hu-HU" dirty="0" err="1" smtClean="0"/>
              <a:t>Frontpage</a:t>
            </a:r>
            <a:endParaRPr lang="hu-HU" dirty="0" smtClean="0"/>
          </a:p>
          <a:p>
            <a:pPr lvl="1"/>
            <a:endParaRPr lang="hu-HU" dirty="0" smtClean="0"/>
          </a:p>
          <a:p>
            <a:r>
              <a:rPr lang="hu-HU" dirty="0" smtClean="0"/>
              <a:t>1998 Windows 98</a:t>
            </a:r>
          </a:p>
          <a:p>
            <a:pPr lvl="1"/>
            <a:r>
              <a:rPr lang="hu-HU" dirty="0" smtClean="0"/>
              <a:t>Internet Explorer 3.0</a:t>
            </a:r>
          </a:p>
          <a:p>
            <a:pPr lvl="1"/>
            <a:r>
              <a:rPr lang="hu-HU" dirty="0" smtClean="0"/>
              <a:t>USB támogatás</a:t>
            </a:r>
          </a:p>
          <a:p>
            <a:pPr lvl="1"/>
            <a:r>
              <a:rPr lang="hu-HU" dirty="0" err="1" smtClean="0"/>
              <a:t>DirectX</a:t>
            </a:r>
            <a:r>
              <a:rPr lang="hu-HU" dirty="0" smtClean="0"/>
              <a:t> támogatás</a:t>
            </a:r>
          </a:p>
          <a:p>
            <a:pPr lvl="1"/>
            <a:r>
              <a:rPr lang="hu-HU" dirty="0" smtClean="0"/>
              <a:t>Internet kapcsolat megosztása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1999 – Windows 98 </a:t>
            </a:r>
            <a:r>
              <a:rPr lang="hu-HU" dirty="0" err="1" smtClean="0"/>
              <a:t>Second</a:t>
            </a:r>
            <a:r>
              <a:rPr lang="hu-HU" dirty="0" smtClean="0"/>
              <a:t> </a:t>
            </a:r>
            <a:r>
              <a:rPr lang="hu-HU" dirty="0" err="1" smtClean="0"/>
              <a:t>Edition</a:t>
            </a:r>
            <a:endParaRPr lang="hu-HU" dirty="0" smtClean="0"/>
          </a:p>
          <a:p>
            <a:pPr lvl="1"/>
            <a:r>
              <a:rPr lang="hu-HU" dirty="0" smtClean="0"/>
              <a:t>Hibajavítások</a:t>
            </a:r>
            <a:endParaRPr lang="hu-HU" dirty="0"/>
          </a:p>
        </p:txBody>
      </p:sp>
      <p:pic>
        <p:nvPicPr>
          <p:cNvPr id="4" name="Kép 3" descr="300px-Am_windows95_deskto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1000108"/>
            <a:ext cx="2857899" cy="2143424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Windows Sztori 5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28670"/>
            <a:ext cx="5829312" cy="5786478"/>
          </a:xfrm>
        </p:spPr>
        <p:txBody>
          <a:bodyPr>
            <a:normAutofit fontScale="55000" lnSpcReduction="20000"/>
          </a:bodyPr>
          <a:lstStyle/>
          <a:p>
            <a:r>
              <a:rPr lang="hu-HU" dirty="0" smtClean="0"/>
              <a:t>1999 – Windows 2000 család </a:t>
            </a:r>
          </a:p>
          <a:p>
            <a:pPr lvl="1"/>
            <a:r>
              <a:rPr lang="hu-HU" dirty="0" smtClean="0"/>
              <a:t>A Server leváltotta a Windows NT 4.0-t</a:t>
            </a:r>
          </a:p>
          <a:p>
            <a:pPr lvl="1"/>
            <a:r>
              <a:rPr lang="hu-HU" dirty="0" smtClean="0"/>
              <a:t>a Windows 9x és Windows NT 4.0 Workstationt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2000 </a:t>
            </a:r>
            <a:r>
              <a:rPr lang="hu-HU" dirty="0" err="1" smtClean="0"/>
              <a:t>Millenium</a:t>
            </a:r>
            <a:r>
              <a:rPr lang="hu-HU" dirty="0" smtClean="0"/>
              <a:t> </a:t>
            </a:r>
            <a:r>
              <a:rPr lang="hu-HU" dirty="0" err="1" smtClean="0"/>
              <a:t>Edition</a:t>
            </a:r>
            <a:endParaRPr lang="hu-HU" dirty="0" smtClean="0"/>
          </a:p>
          <a:p>
            <a:pPr lvl="1"/>
            <a:r>
              <a:rPr lang="hu-HU" dirty="0" smtClean="0"/>
              <a:t>A Windows 98 utolsó utóda</a:t>
            </a:r>
          </a:p>
          <a:p>
            <a:pPr lvl="1"/>
            <a:r>
              <a:rPr lang="hu-HU" dirty="0" smtClean="0"/>
              <a:t>Rendszer visszaállítás funkció</a:t>
            </a:r>
          </a:p>
          <a:p>
            <a:pPr lvl="1"/>
            <a:r>
              <a:rPr lang="hu-HU" dirty="0" err="1" smtClean="0"/>
              <a:t>Movie</a:t>
            </a:r>
            <a:r>
              <a:rPr lang="hu-HU" dirty="0" smtClean="0"/>
              <a:t> </a:t>
            </a:r>
            <a:r>
              <a:rPr lang="hu-HU" dirty="0" err="1" smtClean="0"/>
              <a:t>Maker</a:t>
            </a:r>
            <a:endParaRPr lang="hu-HU" dirty="0" smtClean="0"/>
          </a:p>
          <a:p>
            <a:pPr lvl="1"/>
            <a:r>
              <a:rPr lang="hu-HU" dirty="0" smtClean="0"/>
              <a:t>Media Player</a:t>
            </a:r>
          </a:p>
          <a:p>
            <a:pPr lvl="1"/>
            <a:r>
              <a:rPr lang="hu-HU" dirty="0" smtClean="0"/>
              <a:t>Eltűnt a DOS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2001 – Windows XP</a:t>
            </a:r>
          </a:p>
          <a:p>
            <a:pPr lvl="1"/>
            <a:r>
              <a:rPr lang="hu-HU" dirty="0" smtClean="0"/>
              <a:t>Sokféle változat jelent meg</a:t>
            </a:r>
          </a:p>
          <a:p>
            <a:pPr lvl="1"/>
            <a:r>
              <a:rPr lang="hu-HU" dirty="0" smtClean="0"/>
              <a:t>2004 - </a:t>
            </a:r>
            <a:r>
              <a:rPr lang="hu-HU" dirty="0" err="1" smtClean="0"/>
              <a:t>Szervízcsomag</a:t>
            </a:r>
            <a:r>
              <a:rPr lang="hu-HU" dirty="0" smtClean="0"/>
              <a:t> 2 </a:t>
            </a:r>
          </a:p>
          <a:p>
            <a:endParaRPr lang="hu-HU" dirty="0" smtClean="0"/>
          </a:p>
          <a:p>
            <a:r>
              <a:rPr lang="hu-HU" dirty="0" smtClean="0"/>
              <a:t>2003 – Windows 2003 szerver ( Windows 2000 utódja)</a:t>
            </a:r>
          </a:p>
          <a:p>
            <a:endParaRPr lang="hu-HU" dirty="0" smtClean="0"/>
          </a:p>
          <a:p>
            <a:r>
              <a:rPr lang="hu-HU" dirty="0" smtClean="0"/>
              <a:t>2007 – Windows Vista</a:t>
            </a:r>
          </a:p>
          <a:p>
            <a:pPr lvl="1"/>
            <a:r>
              <a:rPr lang="hu-HU" dirty="0" smtClean="0"/>
              <a:t>Windows </a:t>
            </a:r>
            <a:r>
              <a:rPr lang="hu-HU" dirty="0" err="1" smtClean="0"/>
              <a:t>Aero</a:t>
            </a:r>
            <a:r>
              <a:rPr lang="hu-HU" dirty="0" smtClean="0"/>
              <a:t> (felület)</a:t>
            </a:r>
          </a:p>
          <a:p>
            <a:pPr lvl="1"/>
            <a:r>
              <a:rPr lang="hu-HU" dirty="0" smtClean="0"/>
              <a:t>Oldalsáv - </a:t>
            </a:r>
            <a:r>
              <a:rPr lang="hu-HU" dirty="0" err="1" smtClean="0"/>
              <a:t>Minialkalmazások</a:t>
            </a:r>
            <a:endParaRPr lang="hu-HU" dirty="0" smtClean="0"/>
          </a:p>
          <a:p>
            <a:pPr lvl="1"/>
            <a:r>
              <a:rPr lang="hu-HU" dirty="0" err="1" smtClean="0"/>
              <a:t>ReadyBoost</a:t>
            </a:r>
            <a:r>
              <a:rPr lang="hu-HU" dirty="0" smtClean="0"/>
              <a:t> – </a:t>
            </a:r>
            <a:r>
              <a:rPr lang="hu-HU" dirty="0" err="1" smtClean="0"/>
              <a:t>Flash</a:t>
            </a:r>
            <a:r>
              <a:rPr lang="hu-HU" dirty="0" smtClean="0"/>
              <a:t> memória cache célokra</a:t>
            </a:r>
          </a:p>
          <a:p>
            <a:pPr lvl="1"/>
            <a:r>
              <a:rPr lang="hu-HU" dirty="0" smtClean="0"/>
              <a:t>Windows Kereső</a:t>
            </a:r>
          </a:p>
          <a:p>
            <a:pPr lvl="1"/>
            <a:r>
              <a:rPr lang="hu-HU" dirty="0" err="1" smtClean="0"/>
              <a:t>Defender</a:t>
            </a:r>
            <a:r>
              <a:rPr lang="hu-HU" dirty="0" smtClean="0"/>
              <a:t> </a:t>
            </a:r>
          </a:p>
          <a:p>
            <a:pPr lvl="1"/>
            <a:r>
              <a:rPr lang="hu-HU" dirty="0" smtClean="0"/>
              <a:t>Internet Explorer 7 (adatvédelmi funkciók, fülek, RSS olvasás)</a:t>
            </a:r>
          </a:p>
          <a:p>
            <a:pPr lvl="1"/>
            <a:r>
              <a:rPr lang="hu-HU" dirty="0" smtClean="0"/>
              <a:t>Windows Mail</a:t>
            </a:r>
          </a:p>
          <a:p>
            <a:endParaRPr lang="hu-HU" dirty="0" smtClean="0"/>
          </a:p>
          <a:p>
            <a:r>
              <a:rPr lang="hu-HU" dirty="0" smtClean="0"/>
              <a:t>2008 – Windows 2008 szerver (várható)</a:t>
            </a:r>
          </a:p>
          <a:p>
            <a:pPr lvl="1">
              <a:buNone/>
            </a:pPr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/>
          </a:p>
        </p:txBody>
      </p:sp>
      <p:pic>
        <p:nvPicPr>
          <p:cNvPr id="4" name="Kép 3" descr="300px-Vista_hu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4857760"/>
            <a:ext cx="2381247" cy="1785935"/>
          </a:xfrm>
          <a:prstGeom prst="rect">
            <a:avLst/>
          </a:prstGeom>
        </p:spPr>
      </p:pic>
      <p:pic>
        <p:nvPicPr>
          <p:cNvPr id="1026" name="Picture 2" descr="C:\Dokumentumok\!Szily\2007.06.29\kepek\250px-WindowsXP-Asztal-Hu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267" y="2928934"/>
            <a:ext cx="2406073" cy="1809367"/>
          </a:xfrm>
          <a:prstGeom prst="rect">
            <a:avLst/>
          </a:prstGeom>
          <a:noFill/>
        </p:spPr>
      </p:pic>
      <p:pic>
        <p:nvPicPr>
          <p:cNvPr id="6" name="Kép 5" descr="Windows200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928670"/>
            <a:ext cx="2409821" cy="1804546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Tipikus mai alkalmazások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5043494" cy="4709160"/>
          </a:xfrm>
        </p:spPr>
        <p:txBody>
          <a:bodyPr>
            <a:normAutofit/>
          </a:bodyPr>
          <a:lstStyle/>
          <a:p>
            <a:r>
              <a:rPr lang="hu-HU" dirty="0" smtClean="0"/>
              <a:t>Office programok (Szövegszerkesztés, táblázatkezelés, prezentáció)</a:t>
            </a:r>
          </a:p>
          <a:p>
            <a:endParaRPr lang="hu-HU" dirty="0" smtClean="0"/>
          </a:p>
          <a:p>
            <a:pPr>
              <a:buNone/>
            </a:pPr>
            <a:endParaRPr lang="hu-HU" dirty="0" smtClean="0"/>
          </a:p>
          <a:p>
            <a:r>
              <a:rPr lang="hu-HU" dirty="0" smtClean="0"/>
              <a:t>Kiadványszerkesztés (Újság, könyv, reklám)</a:t>
            </a:r>
          </a:p>
          <a:p>
            <a:endParaRPr lang="hu-HU" dirty="0"/>
          </a:p>
        </p:txBody>
      </p:sp>
      <p:pic>
        <p:nvPicPr>
          <p:cNvPr id="4" name="Kép 3" descr="new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3542572"/>
            <a:ext cx="2200389" cy="3103005"/>
          </a:xfrm>
          <a:prstGeom prst="rect">
            <a:avLst/>
          </a:prstGeom>
        </p:spPr>
      </p:pic>
      <p:pic>
        <p:nvPicPr>
          <p:cNvPr id="4098" name="Picture 2" descr="C:\Dokumentumok\!Szily\2007.06.29\kepek\exce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357298"/>
            <a:ext cx="2217723" cy="199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Adatkezelés, adminisztráció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4543428" cy="4709160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/>
              <a:t>Ügyfélkapu</a:t>
            </a:r>
          </a:p>
          <a:p>
            <a:pPr lvl="1"/>
            <a:r>
              <a:rPr lang="hu-HU" dirty="0" smtClean="0"/>
              <a:t>Adóhivatal</a:t>
            </a:r>
          </a:p>
          <a:p>
            <a:pPr lvl="1"/>
            <a:r>
              <a:rPr lang="hu-HU" dirty="0" smtClean="0"/>
              <a:t>Társadalombiztosítás</a:t>
            </a:r>
          </a:p>
          <a:p>
            <a:pPr lvl="1"/>
            <a:r>
              <a:rPr lang="hu-HU" dirty="0" smtClean="0"/>
              <a:t>Személyi okmányok (útlevél, személyi igazolvány, stb...)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Közoktatási nyilvántartás</a:t>
            </a:r>
          </a:p>
          <a:p>
            <a:pPr lvl="1"/>
            <a:r>
              <a:rPr lang="hu-HU" dirty="0" smtClean="0"/>
              <a:t>Közoktatási azonosító, diplomák, diákigazolvány, stb...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Online adatbázisok</a:t>
            </a:r>
          </a:p>
          <a:p>
            <a:pPr lvl="1"/>
            <a:r>
              <a:rPr lang="hu-HU" dirty="0" smtClean="0"/>
              <a:t>Elektronikus telefonkönyv tudakozó</a:t>
            </a:r>
          </a:p>
          <a:p>
            <a:pPr lvl="1"/>
            <a:r>
              <a:rPr lang="hu-HU" dirty="0" smtClean="0"/>
              <a:t>MÁV menetrend (Elvira)</a:t>
            </a:r>
          </a:p>
          <a:p>
            <a:pPr lvl="1"/>
            <a:r>
              <a:rPr lang="hu-HU" dirty="0" err="1" smtClean="0"/>
              <a:t>Nyitvatartások</a:t>
            </a:r>
            <a:endParaRPr lang="hu-HU" dirty="0" smtClean="0"/>
          </a:p>
          <a:p>
            <a:pPr lvl="1"/>
            <a:r>
              <a:rPr lang="hu-HU" dirty="0" smtClean="0"/>
              <a:t>Nyilvános könyvtára</a:t>
            </a:r>
          </a:p>
          <a:p>
            <a:endParaRPr lang="hu-HU" dirty="0"/>
          </a:p>
        </p:txBody>
      </p:sp>
      <p:pic>
        <p:nvPicPr>
          <p:cNvPr id="4" name="Kép 3" descr="ugyfelkap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1285860"/>
            <a:ext cx="3265432" cy="2864916"/>
          </a:xfrm>
          <a:prstGeom prst="rect">
            <a:avLst/>
          </a:prstGeom>
        </p:spPr>
      </p:pic>
      <p:pic>
        <p:nvPicPr>
          <p:cNvPr id="3074" name="Picture 2" descr="C:\Dokumentumok\!Szily\2007.06.29\kepek\elvira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214818"/>
            <a:ext cx="3241910" cy="2547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hu-HU" dirty="0" smtClean="0"/>
              <a:t>Számítógépes grafika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4543428" cy="4709160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pPr>
              <a:buNone/>
            </a:pPr>
            <a:endParaRPr lang="hu-HU" dirty="0" smtClean="0"/>
          </a:p>
        </p:txBody>
      </p:sp>
      <p:pic>
        <p:nvPicPr>
          <p:cNvPr id="9" name="Kép 8" descr="angelsf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178703"/>
            <a:ext cx="3357586" cy="2518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Kép 9" descr="barevnymesic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071942"/>
            <a:ext cx="3004670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Kép 10" descr="vaishvanara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4214818"/>
            <a:ext cx="2952771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Szövegdoboz 11"/>
          <p:cNvSpPr txBox="1"/>
          <p:nvPr/>
        </p:nvSpPr>
        <p:spPr>
          <a:xfrm>
            <a:off x="3357554" y="3143248"/>
            <a:ext cx="23574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</a:t>
            </a:r>
          </a:p>
          <a:p>
            <a:pPr algn="ctr"/>
            <a:endParaRPr lang="hu-H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Képzőművészet</a:t>
            </a:r>
          </a:p>
          <a:p>
            <a:pPr algn="ctr"/>
            <a:endParaRPr lang="hu-H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Számítógépes játék</a:t>
            </a:r>
          </a:p>
          <a:p>
            <a:pPr algn="ctr"/>
            <a:endParaRPr lang="hu-H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Kép 12" descr="absztrak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694" y="1214422"/>
            <a:ext cx="3357586" cy="2518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hu-HU" dirty="0" smtClean="0"/>
              <a:t>Multimédia</a:t>
            </a:r>
            <a:endParaRPr lang="hu-HU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500034" y="1285860"/>
            <a:ext cx="5686436" cy="454344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Virtuális valóság</a:t>
            </a:r>
            <a:b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 action="ppaction://hlinkfile"/>
              </a:rPr>
              <a:t>(2005 Szily </a:t>
            </a:r>
            <a:r>
              <a:rPr kumimoji="0" lang="hu-H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 action="ppaction://hlinkfile"/>
              </a:rPr>
              <a:t>Virtual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 action="ppaction://hlinkfile"/>
              </a:rPr>
              <a:t> </a:t>
            </a:r>
            <a:r>
              <a:rPr kumimoji="0" lang="hu-H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 action="ppaction://hlinkfile"/>
              </a:rPr>
              <a:t>Reality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 action="ppaction://hlinkfile"/>
              </a:rPr>
              <a:t> )</a:t>
            </a: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Hang (</a:t>
            </a:r>
            <a:r>
              <a:rPr lang="hu-HU" sz="2800" dirty="0" smtClean="0">
                <a:hlinkClick r:id="rId3" action="ppaction://program"/>
              </a:rPr>
              <a:t>Lejátszás</a:t>
            </a:r>
            <a:r>
              <a:rPr lang="hu-HU" sz="2800" dirty="0" smtClean="0"/>
              <a:t>)</a:t>
            </a: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Film, multimédia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hu-H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 action="ppaction://hlinkfile"/>
              </a:rPr>
              <a:t>kepek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 action="ppaction://hlinkfile"/>
              </a:rPr>
              <a:t>\</a:t>
            </a:r>
            <a:r>
              <a:rPr kumimoji="0" lang="hu-H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 action="ppaction://hlinkfile"/>
              </a:rPr>
              <a:t>shrek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 action="ppaction://hlinkfile"/>
              </a:rPr>
              <a:t>_</a:t>
            </a:r>
            <a:r>
              <a:rPr kumimoji="0" lang="hu-H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 action="ppaction://hlinkfile"/>
              </a:rPr>
              <a:t>main.swf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Kép 4" descr="shot1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3978" y="1428736"/>
            <a:ext cx="2729601" cy="192882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4" descr="G:\Kepek_altalaban\anyag\ISLAND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6942" y="3786190"/>
            <a:ext cx="2762270" cy="207170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Szövegdoboz 6"/>
          <p:cNvSpPr txBox="1"/>
          <p:nvPr/>
        </p:nvSpPr>
        <p:spPr>
          <a:xfrm>
            <a:off x="4929190" y="314324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hlinkClick r:id="rId7" action="ppaction://hlinkfile"/>
              </a:rPr>
              <a:t>Surányi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0" y="6357958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Ezen az dián szereplő animációk és képek az iskolánkban készült szakdolgozatokból származnak</a:t>
            </a:r>
            <a:endParaRPr lang="hu-H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00684" cy="1143000"/>
          </a:xfrm>
        </p:spPr>
        <p:txBody>
          <a:bodyPr>
            <a:normAutofit/>
          </a:bodyPr>
          <a:lstStyle/>
          <a:p>
            <a:r>
              <a:rPr lang="hu-HU" dirty="0" smtClean="0"/>
              <a:t>Kommunikáció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4900618" cy="4709160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Mobil telefon</a:t>
            </a:r>
          </a:p>
          <a:p>
            <a:endParaRPr lang="hu-HU" dirty="0" smtClean="0"/>
          </a:p>
          <a:p>
            <a:r>
              <a:rPr lang="hu-HU" dirty="0" smtClean="0"/>
              <a:t>Elektronikus levél</a:t>
            </a:r>
          </a:p>
          <a:p>
            <a:endParaRPr lang="hu-HU" dirty="0" smtClean="0"/>
          </a:p>
          <a:p>
            <a:r>
              <a:rPr lang="hu-HU" dirty="0" smtClean="0"/>
              <a:t>Messenger, IP telefon</a:t>
            </a:r>
            <a:br>
              <a:rPr lang="hu-HU" dirty="0" smtClean="0"/>
            </a:br>
            <a:r>
              <a:rPr lang="hu-HU" dirty="0" smtClean="0"/>
              <a:t>(</a:t>
            </a:r>
            <a:r>
              <a:rPr lang="hu-HU" dirty="0" err="1" smtClean="0"/>
              <a:t>SkyPE</a:t>
            </a:r>
            <a:r>
              <a:rPr lang="hu-HU" dirty="0" smtClean="0"/>
              <a:t>)</a:t>
            </a:r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Közösség építés WEB 2.0</a:t>
            </a:r>
            <a:br>
              <a:rPr lang="hu-HU" dirty="0" smtClean="0"/>
            </a:br>
            <a:r>
              <a:rPr lang="hu-HU" dirty="0" smtClean="0"/>
              <a:t>(</a:t>
            </a:r>
            <a:r>
              <a:rPr lang="hu-HU" dirty="0" err="1" smtClean="0"/>
              <a:t>iWIW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3074" name="Picture 2" descr="C:\Dokumentumok\!Szily\2007.06.29\kepek\me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500042"/>
            <a:ext cx="1452548" cy="1570322"/>
          </a:xfrm>
          <a:prstGeom prst="rect">
            <a:avLst/>
          </a:prstGeom>
          <a:noFill/>
        </p:spPr>
      </p:pic>
      <p:pic>
        <p:nvPicPr>
          <p:cNvPr id="3075" name="Picture 3" descr="C:\Dokumentumok\!Szily\2007.06.29\kepek\skyp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143116"/>
            <a:ext cx="2394125" cy="2357454"/>
          </a:xfrm>
          <a:prstGeom prst="rect">
            <a:avLst/>
          </a:prstGeom>
          <a:noFill/>
        </p:spPr>
      </p:pic>
      <p:pic>
        <p:nvPicPr>
          <p:cNvPr id="3076" name="Picture 4" descr="C:\Dokumentumok\!Szily\2007.06.29\kepek\iwi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639325"/>
            <a:ext cx="2427993" cy="1718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Az informatika kifejlődésének előzményei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Számolóeszközök fejlődése</a:t>
            </a:r>
          </a:p>
          <a:p>
            <a:r>
              <a:rPr lang="hu-HU" dirty="0" smtClean="0"/>
              <a:t>Automatizálás, vezérlés fejlődése</a:t>
            </a:r>
          </a:p>
          <a:p>
            <a:r>
              <a:rPr lang="hu-HU" dirty="0" smtClean="0"/>
              <a:t>Adatfeldolgozás fejlődése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Szoftverfejlesztés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158" y="857232"/>
            <a:ext cx="5000660" cy="5715040"/>
          </a:xfrm>
        </p:spPr>
        <p:txBody>
          <a:bodyPr>
            <a:normAutofit/>
          </a:bodyPr>
          <a:lstStyle/>
          <a:p>
            <a:r>
              <a:rPr lang="hu-HU" dirty="0" smtClean="0"/>
              <a:t>Szoftverek tervezése</a:t>
            </a:r>
            <a:br>
              <a:rPr lang="hu-HU" dirty="0" smtClean="0"/>
            </a:br>
            <a:r>
              <a:rPr lang="hu-HU" dirty="0" smtClean="0"/>
              <a:t>(Microsoft Visio 2003)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Adatbázisok</a:t>
            </a:r>
            <a:br>
              <a:rPr lang="hu-HU" dirty="0" smtClean="0"/>
            </a:br>
            <a:r>
              <a:rPr lang="hu-HU" dirty="0" smtClean="0"/>
              <a:t>tervezése, kezelése</a:t>
            </a:r>
            <a:br>
              <a:rPr lang="hu-HU" dirty="0" smtClean="0"/>
            </a:br>
            <a:r>
              <a:rPr lang="hu-HU" dirty="0" smtClean="0"/>
              <a:t>(EMS MySQL Manager)</a:t>
            </a:r>
          </a:p>
          <a:p>
            <a:pPr algn="ctr">
              <a:buFont typeface="Wingdings 2" pitchFamily="18" charset="2"/>
              <a:buChar char="¨"/>
            </a:pPr>
            <a:endParaRPr lang="hu-HU" dirty="0" smtClean="0"/>
          </a:p>
          <a:p>
            <a:pPr algn="ctr">
              <a:buFont typeface="Wingdings 2" pitchFamily="18" charset="2"/>
              <a:buChar char="¨"/>
            </a:pPr>
            <a:endParaRPr lang="hu-H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3414" y="857232"/>
            <a:ext cx="319486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Kép 6" descr="rdbm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3571875"/>
            <a:ext cx="3262756" cy="3117899"/>
          </a:xfrm>
          <a:prstGeom prst="rect">
            <a:avLst/>
          </a:prstGeom>
        </p:spPr>
      </p:pic>
      <p:sp>
        <p:nvSpPr>
          <p:cNvPr id="9" name="Tartalom helye 2"/>
          <p:cNvSpPr txBox="1">
            <a:spLocks/>
          </p:cNvSpPr>
          <p:nvPr/>
        </p:nvSpPr>
        <p:spPr>
          <a:xfrm>
            <a:off x="214282" y="785794"/>
            <a:ext cx="3714776" cy="20002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 pitchFamily="18" charset="2"/>
              <a:buChar char="¨"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Ipari jellegű felhasználások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5757874" cy="4709160"/>
          </a:xfrm>
        </p:spPr>
        <p:txBody>
          <a:bodyPr>
            <a:normAutofit/>
          </a:bodyPr>
          <a:lstStyle/>
          <a:p>
            <a:r>
              <a:rPr lang="hu-HU" dirty="0" smtClean="0"/>
              <a:t>Számítógéppel segített tervezés (CAD)</a:t>
            </a:r>
          </a:p>
          <a:p>
            <a:endParaRPr lang="hu-HU" dirty="0" smtClean="0"/>
          </a:p>
          <a:p>
            <a:r>
              <a:rPr lang="hu-HU" dirty="0" smtClean="0"/>
              <a:t>Számítógéppel segített gyártás (CAM)</a:t>
            </a:r>
          </a:p>
          <a:p>
            <a:pPr lvl="1"/>
            <a:r>
              <a:rPr lang="hu-HU" dirty="0" err="1" smtClean="0"/>
              <a:t>Forgácsológépek</a:t>
            </a:r>
            <a:r>
              <a:rPr lang="hu-HU" dirty="0" smtClean="0"/>
              <a:t> vezérlése (CNC esztergák, marók)</a:t>
            </a:r>
          </a:p>
          <a:p>
            <a:pPr lvl="1"/>
            <a:r>
              <a:rPr lang="hu-HU" dirty="0" smtClean="0"/>
              <a:t>Daruk elektronikus vezérlése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Folyamatok vezérlése</a:t>
            </a:r>
          </a:p>
          <a:p>
            <a:pPr lvl="1"/>
            <a:endParaRPr lang="hu-HU" dirty="0" smtClean="0"/>
          </a:p>
          <a:p>
            <a:pPr lvl="1"/>
            <a:endParaRPr lang="hu-HU" dirty="0"/>
          </a:p>
        </p:txBody>
      </p:sp>
      <p:pic>
        <p:nvPicPr>
          <p:cNvPr id="4" name="Kép 3" descr="SolidEdge_NXMachin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1285860"/>
            <a:ext cx="2149067" cy="1719253"/>
          </a:xfrm>
          <a:prstGeom prst="rect">
            <a:avLst/>
          </a:prstGeom>
        </p:spPr>
      </p:pic>
      <p:pic>
        <p:nvPicPr>
          <p:cNvPr id="7" name="Kép 6" descr="cn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240" y="3143248"/>
            <a:ext cx="2181786" cy="1643074"/>
          </a:xfrm>
          <a:prstGeom prst="rect">
            <a:avLst/>
          </a:prstGeom>
        </p:spPr>
      </p:pic>
      <p:pic>
        <p:nvPicPr>
          <p:cNvPr id="8" name="Kép 7" descr="iparirobo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4871104"/>
            <a:ext cx="2161125" cy="17574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Járművek, közlekedés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5472122" cy="4709160"/>
          </a:xfrm>
        </p:spPr>
        <p:txBody>
          <a:bodyPr/>
          <a:lstStyle/>
          <a:p>
            <a:pPr lvl="1"/>
            <a:r>
              <a:rPr lang="hu-HU" dirty="0" smtClean="0"/>
              <a:t>Járművek fedélzeti számítógépei (célszámítógépek)</a:t>
            </a:r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/>
            <a:r>
              <a:rPr lang="hu-HU" dirty="0" smtClean="0"/>
              <a:t>Hibrid hajtású autók</a:t>
            </a:r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/>
            <a:r>
              <a:rPr lang="hu-HU" dirty="0" smtClean="0"/>
              <a:t>Repülők</a:t>
            </a:r>
          </a:p>
          <a:p>
            <a:endParaRPr lang="hu-HU" dirty="0"/>
          </a:p>
        </p:txBody>
      </p:sp>
      <p:pic>
        <p:nvPicPr>
          <p:cNvPr id="4" name="Kép 3" descr="greencar_f32_im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3929066"/>
            <a:ext cx="2900499" cy="1571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Kép 5" descr="427airbus550x3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4714884"/>
            <a:ext cx="2883437" cy="19240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Kép 6" descr="Bordcomput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1818" y="1285860"/>
            <a:ext cx="1716462" cy="785818"/>
          </a:xfrm>
          <a:prstGeom prst="rect">
            <a:avLst/>
          </a:prstGeom>
        </p:spPr>
      </p:pic>
      <p:pic>
        <p:nvPicPr>
          <p:cNvPr id="8" name="Kép 7" descr="Toms Displa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140" y="2214554"/>
            <a:ext cx="2107661" cy="1485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hu-HU" dirty="0" smtClean="0"/>
              <a:t>Orvosi felhasználás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285860"/>
            <a:ext cx="4257676" cy="4709160"/>
          </a:xfrm>
        </p:spPr>
        <p:txBody>
          <a:bodyPr/>
          <a:lstStyle/>
          <a:p>
            <a:r>
              <a:rPr lang="hu-HU" dirty="0" smtClean="0"/>
              <a:t>Orvosi felhasználások</a:t>
            </a:r>
          </a:p>
          <a:p>
            <a:endParaRPr lang="hu-HU" dirty="0"/>
          </a:p>
        </p:txBody>
      </p:sp>
      <p:pic>
        <p:nvPicPr>
          <p:cNvPr id="4" name="Kép 3" descr="medicin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1285860"/>
            <a:ext cx="2493064" cy="2047874"/>
          </a:xfrm>
          <a:prstGeom prst="rect">
            <a:avLst/>
          </a:prstGeom>
        </p:spPr>
      </p:pic>
      <p:pic>
        <p:nvPicPr>
          <p:cNvPr id="4098" name="Picture 2" descr="C:\Dokumentumok\!Szily\2007.06.29\kepek\doc_compu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071678"/>
            <a:ext cx="2857488" cy="4286232"/>
          </a:xfrm>
          <a:prstGeom prst="rect">
            <a:avLst/>
          </a:prstGeom>
          <a:noFill/>
        </p:spPr>
      </p:pic>
      <p:pic>
        <p:nvPicPr>
          <p:cNvPr id="4099" name="Picture 3" descr="C:\Dokumentumok\!Szily\2007.06.29\kepek\camp_hiwi_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229" y="4000504"/>
            <a:ext cx="2600606" cy="2603181"/>
          </a:xfrm>
          <a:prstGeom prst="rect">
            <a:avLst/>
          </a:prstGeom>
          <a:noFill/>
        </p:spPr>
      </p:pic>
      <p:sp>
        <p:nvSpPr>
          <p:cNvPr id="8" name="Szövegdoboz 7"/>
          <p:cNvSpPr txBox="1"/>
          <p:nvPr/>
        </p:nvSpPr>
        <p:spPr>
          <a:xfrm>
            <a:off x="3428992" y="2714620"/>
            <a:ext cx="25717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Diagnosztika</a:t>
            </a:r>
          </a:p>
          <a:p>
            <a:pPr algn="ctr"/>
            <a:endParaRPr lang="hu-H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Labor, Mérések</a:t>
            </a:r>
          </a:p>
          <a:p>
            <a:pPr algn="ctr"/>
            <a:endParaRPr lang="hu-H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Adminisztráció</a:t>
            </a:r>
          </a:p>
          <a:p>
            <a:pPr algn="ctr"/>
            <a:endParaRPr lang="hu-H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Mezőgazdasági, térképészeti, helymeghatározás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3786182" cy="4709160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/>
              <a:t>GPS helymeghatározó rendszer</a:t>
            </a:r>
          </a:p>
          <a:p>
            <a:pPr lvl="1"/>
            <a:r>
              <a:rPr lang="hu-HU" dirty="0" smtClean="0"/>
              <a:t>2m pontos helymeghatározás civil felhasználóknak, </a:t>
            </a:r>
          </a:p>
          <a:p>
            <a:pPr lvl="1"/>
            <a:r>
              <a:rPr lang="hu-HU" dirty="0" smtClean="0"/>
              <a:t>2 cm pontos katonai célokra</a:t>
            </a:r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r>
              <a:rPr lang="hu-HU" dirty="0" smtClean="0"/>
              <a:t>A műholdakról készült fényképekkel geológiai, mezőgazdasági és egyéb térképészeti méréseket végeznek és értékelnek ki.</a:t>
            </a:r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endParaRPr lang="hu-HU" dirty="0"/>
          </a:p>
        </p:txBody>
      </p:sp>
      <p:pic>
        <p:nvPicPr>
          <p:cNvPr id="4" name="Kép 3" descr="pharos-gps-135-140_2006100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9506" y="1500174"/>
            <a:ext cx="2100829" cy="2500330"/>
          </a:xfrm>
          <a:prstGeom prst="rect">
            <a:avLst/>
          </a:prstGeom>
        </p:spPr>
      </p:pic>
      <p:pic>
        <p:nvPicPr>
          <p:cNvPr id="5" name="Kép 4" descr="sul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4071942"/>
            <a:ext cx="4889506" cy="2571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Katonai felhasználás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5757874" cy="4709160"/>
          </a:xfrm>
        </p:spPr>
        <p:txBody>
          <a:bodyPr>
            <a:normAutofit fontScale="92500" lnSpcReduction="10000"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hu-HU" dirty="0" smtClean="0"/>
              <a:t>Az amerikai hadseregben 1 m pontossággal tudják célba juttatni a számítógép vezérlésű cirkáló rakétákat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hu-HU" dirty="0" smtClean="0"/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hu-HU" dirty="0" smtClean="0"/>
              <a:t>A mai katonai repülőgépek irányítása számítógépek nélkül lehetetlen vállalkozás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hu-HU" dirty="0" smtClean="0"/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hu-HU" dirty="0" smtClean="0"/>
              <a:t>A légierő, a gyalogság , páncélosok és a tüzérség közös informatikai rendszert használ. A titkosított kapcsolatokon keresztül azonnal elérnek minden szükséges információt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hu-HU" dirty="0" smtClean="0"/>
          </a:p>
          <a:p>
            <a:endParaRPr lang="hu-HU" dirty="0"/>
          </a:p>
        </p:txBody>
      </p:sp>
      <p:pic>
        <p:nvPicPr>
          <p:cNvPr id="4" name="Kép 3" descr="lopako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8" y="2571744"/>
            <a:ext cx="2113316" cy="1934859"/>
          </a:xfrm>
          <a:prstGeom prst="rect">
            <a:avLst/>
          </a:prstGeom>
        </p:spPr>
      </p:pic>
      <p:pic>
        <p:nvPicPr>
          <p:cNvPr id="5" name="Kép 4" descr="tomahawk_01_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1571612"/>
            <a:ext cx="2143141" cy="785818"/>
          </a:xfrm>
          <a:prstGeom prst="rect">
            <a:avLst/>
          </a:prstGeom>
        </p:spPr>
      </p:pic>
      <p:pic>
        <p:nvPicPr>
          <p:cNvPr id="6" name="Kép 5" descr="M-60 with mine clear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78" y="4857760"/>
            <a:ext cx="2143140" cy="1421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Mesterséges intelligencia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5543560" cy="4709160"/>
          </a:xfrm>
        </p:spPr>
        <p:txBody>
          <a:bodyPr>
            <a:normAutofit fontScale="92500" lnSpcReduction="10000"/>
          </a:bodyPr>
          <a:lstStyle/>
          <a:p>
            <a:r>
              <a:rPr lang="hu-HU" b="1" dirty="0" smtClean="0"/>
              <a:t>Nyelvelemzés és –értelmezés</a:t>
            </a:r>
            <a:br>
              <a:rPr lang="hu-HU" b="1" dirty="0" smtClean="0"/>
            </a:br>
            <a:endParaRPr lang="hu-HU" dirty="0" smtClean="0"/>
          </a:p>
          <a:p>
            <a:r>
              <a:rPr lang="hu-HU" dirty="0" smtClean="0"/>
              <a:t>ARTSBOT – Olyan robotok, amelyek művészeti (?) alkotásokat hoznak létre</a:t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Információtárolás és visszakeresés intelligens módon (</a:t>
            </a:r>
            <a:r>
              <a:rPr lang="hu-HU" dirty="0" err="1" smtClean="0"/>
              <a:t>Jasper</a:t>
            </a:r>
            <a:r>
              <a:rPr lang="hu-HU" dirty="0" smtClean="0"/>
              <a:t>)</a:t>
            </a:r>
          </a:p>
          <a:p>
            <a:endParaRPr lang="hu-HU" dirty="0" smtClean="0"/>
          </a:p>
          <a:p>
            <a:r>
              <a:rPr lang="hu-HU" dirty="0" smtClean="0"/>
              <a:t>Személyek azonosítása</a:t>
            </a:r>
            <a:br>
              <a:rPr lang="hu-HU" dirty="0" smtClean="0"/>
            </a:br>
            <a:r>
              <a:rPr lang="hu-HU" dirty="0" smtClean="0"/>
              <a:t>(fénykép, hang alapján)</a:t>
            </a:r>
            <a:endParaRPr lang="hu-HU" dirty="0" smtClean="0"/>
          </a:p>
          <a:p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/>
          </a:p>
        </p:txBody>
      </p:sp>
      <p:pic>
        <p:nvPicPr>
          <p:cNvPr id="4" name="Kép 3" descr="artsbot_w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642" y="1285861"/>
            <a:ext cx="2605115" cy="2214578"/>
          </a:xfrm>
          <a:prstGeom prst="rect">
            <a:avLst/>
          </a:prstGeom>
        </p:spPr>
      </p:pic>
      <p:pic>
        <p:nvPicPr>
          <p:cNvPr id="7" name="Kép 6" descr="voic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5462164"/>
            <a:ext cx="2547930" cy="757673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Problémák az informatika fejlődésében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Egyes jelenségekre nem vagyunk kellően felkészültek</a:t>
            </a:r>
          </a:p>
          <a:p>
            <a:endParaRPr lang="hu-HU" dirty="0" smtClean="0"/>
          </a:p>
          <a:p>
            <a:pPr lvl="1"/>
            <a:r>
              <a:rPr lang="hu-HU" dirty="0" smtClean="0"/>
              <a:t>Technikailag, orvosilag</a:t>
            </a:r>
          </a:p>
          <a:p>
            <a:pPr lvl="1"/>
            <a:endParaRPr lang="hu-HU" dirty="0" smtClean="0"/>
          </a:p>
          <a:p>
            <a:pPr lvl="1"/>
            <a:r>
              <a:rPr lang="hu-HU" dirty="0" smtClean="0"/>
              <a:t>Jogilag</a:t>
            </a:r>
          </a:p>
          <a:p>
            <a:pPr lvl="1"/>
            <a:endParaRPr lang="hu-HU" dirty="0" smtClean="0"/>
          </a:p>
          <a:p>
            <a:pPr lvl="1"/>
            <a:r>
              <a:rPr lang="hu-HU" dirty="0" smtClean="0"/>
              <a:t>Morálisan</a:t>
            </a:r>
          </a:p>
          <a:p>
            <a:pPr lvl="1">
              <a:buNone/>
            </a:pPr>
            <a:endParaRPr lang="hu-HU" dirty="0" smtClean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Az Interneten közzétett információ évente megduplázódik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2714644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A keresőrendszerek csak a „látható net”</a:t>
            </a:r>
            <a:r>
              <a:rPr lang="hu-HU" dirty="0" err="1" smtClean="0"/>
              <a:t>-en</a:t>
            </a:r>
            <a:r>
              <a:rPr lang="hu-HU" dirty="0" smtClean="0"/>
              <a:t> tudnak hatékonyan szolgáltatni (statikus oldalak)</a:t>
            </a:r>
          </a:p>
          <a:p>
            <a:r>
              <a:rPr lang="hu-HU" dirty="0" smtClean="0"/>
              <a:t>Az úgynevezett „láthatatlan net” sokkal több információt tartalmaz, mint a látható (film, video, hang, speciális formátumok)</a:t>
            </a:r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85720" y="4929198"/>
            <a:ext cx="8501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információ kereshetősége, rendszerezése komoly és sürgető feladat</a:t>
            </a:r>
            <a:endParaRPr lang="hu-H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Rádióhullámok özönében élünk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428736"/>
            <a:ext cx="4286248" cy="3571900"/>
          </a:xfrm>
        </p:spPr>
        <p:txBody>
          <a:bodyPr>
            <a:normAutofit fontScale="70000" lnSpcReduction="20000"/>
          </a:bodyPr>
          <a:lstStyle/>
          <a:p>
            <a:r>
              <a:rPr lang="hu-HU" dirty="0" smtClean="0"/>
              <a:t>WLAN – </a:t>
            </a:r>
            <a:r>
              <a:rPr lang="hu-HU" dirty="0" err="1" smtClean="0"/>
              <a:t>Wifi</a:t>
            </a:r>
            <a:r>
              <a:rPr lang="hu-HU" dirty="0" smtClean="0"/>
              <a:t> – Nyilvános vagy otthoni drótnélküli hálózatok</a:t>
            </a:r>
          </a:p>
          <a:p>
            <a:endParaRPr lang="hu-HU" dirty="0" smtClean="0"/>
          </a:p>
          <a:p>
            <a:r>
              <a:rPr lang="hu-HU" dirty="0" err="1" smtClean="0"/>
              <a:t>Bluetooth</a:t>
            </a:r>
            <a:r>
              <a:rPr lang="hu-HU" dirty="0" smtClean="0"/>
              <a:t> – </a:t>
            </a:r>
            <a:br>
              <a:rPr lang="hu-HU" dirty="0" smtClean="0"/>
            </a:br>
            <a:r>
              <a:rPr lang="hu-HU" dirty="0" smtClean="0"/>
              <a:t>Mobil telefon – Notebook kapcsolat</a:t>
            </a:r>
          </a:p>
          <a:p>
            <a:endParaRPr lang="hu-HU" dirty="0" smtClean="0"/>
          </a:p>
          <a:p>
            <a:r>
              <a:rPr lang="hu-HU" dirty="0" smtClean="0"/>
              <a:t>GPS – helymeghatározás</a:t>
            </a:r>
          </a:p>
          <a:p>
            <a:endParaRPr lang="hu-HU" dirty="0" smtClean="0"/>
          </a:p>
          <a:p>
            <a:r>
              <a:rPr lang="hu-HU" dirty="0" smtClean="0"/>
              <a:t>Mobil telefon – a fülünkhöz tartjuk telefonálás közben</a:t>
            </a:r>
          </a:p>
          <a:p>
            <a:endParaRPr lang="hu-HU" dirty="0"/>
          </a:p>
        </p:txBody>
      </p:sp>
      <p:pic>
        <p:nvPicPr>
          <p:cNvPr id="4" name="Kép 3" descr="hotspot_m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1428736"/>
            <a:ext cx="4626153" cy="3089200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1571604" y="5286388"/>
            <a:ext cx="6072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Milyen hatással van az egészségünkre a rádióhullám özön?</a:t>
            </a:r>
            <a:endParaRPr lang="hu-H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számolóeszközök fejlődése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14422"/>
            <a:ext cx="6829444" cy="5094938"/>
          </a:xfrm>
        </p:spPr>
        <p:txBody>
          <a:bodyPr>
            <a:normAutofit/>
          </a:bodyPr>
          <a:lstStyle/>
          <a:p>
            <a:r>
              <a:rPr lang="hu-HU" sz="2000" dirty="0" err="1" smtClean="0"/>
              <a:t>ie</a:t>
            </a:r>
            <a:r>
              <a:rPr lang="hu-HU" sz="2000" dirty="0" smtClean="0"/>
              <a:t>. 3000 - Abakusz (Babilónia) – csillagászati célok</a:t>
            </a:r>
          </a:p>
          <a:p>
            <a:endParaRPr lang="hu-HU" sz="2000" dirty="0" smtClean="0"/>
          </a:p>
          <a:p>
            <a:r>
              <a:rPr lang="hu-HU" sz="2000" dirty="0" smtClean="0"/>
              <a:t>Középkorban - Rováspálca (</a:t>
            </a:r>
            <a:r>
              <a:rPr lang="hu-HU" sz="2000" dirty="0" err="1" smtClean="0"/>
              <a:t>tally</a:t>
            </a:r>
            <a:r>
              <a:rPr lang="hu-HU" sz="2000" dirty="0" smtClean="0"/>
              <a:t>, </a:t>
            </a:r>
            <a:r>
              <a:rPr lang="hu-HU" sz="2000" dirty="0" err="1" smtClean="0"/>
              <a:t>kerbholz</a:t>
            </a:r>
            <a:r>
              <a:rPr lang="hu-HU" sz="2000" dirty="0" smtClean="0"/>
              <a:t>)</a:t>
            </a:r>
          </a:p>
          <a:p>
            <a:endParaRPr lang="hu-HU" sz="2000" dirty="0" smtClean="0"/>
          </a:p>
          <a:p>
            <a:r>
              <a:rPr lang="hu-HU" sz="2000" dirty="0" smtClean="0"/>
              <a:t>1650 - Logarléc</a:t>
            </a:r>
          </a:p>
          <a:p>
            <a:endParaRPr lang="hu-HU" sz="2000" dirty="0" smtClean="0"/>
          </a:p>
          <a:p>
            <a:r>
              <a:rPr lang="hu-HU" sz="2000" dirty="0" smtClean="0"/>
              <a:t>1623 - Wilhelm </a:t>
            </a:r>
            <a:r>
              <a:rPr lang="hu-HU" sz="2000" dirty="0" err="1" smtClean="0"/>
              <a:t>Schickard</a:t>
            </a:r>
            <a:r>
              <a:rPr lang="hu-HU" sz="2000" dirty="0" smtClean="0"/>
              <a:t> számológépe </a:t>
            </a:r>
            <a:br>
              <a:rPr lang="hu-HU" sz="2000" dirty="0" smtClean="0"/>
            </a:br>
            <a:r>
              <a:rPr lang="hu-HU" sz="2000" dirty="0" smtClean="0"/>
              <a:t>a 4 alapművelet</a:t>
            </a:r>
          </a:p>
          <a:p>
            <a:endParaRPr lang="hu-HU" sz="2000" dirty="0" smtClean="0"/>
          </a:p>
          <a:p>
            <a:r>
              <a:rPr lang="hu-HU" sz="2000" dirty="0" smtClean="0"/>
              <a:t>1642 - Blaise Pascal számológépe – </a:t>
            </a:r>
            <a:r>
              <a:rPr lang="hu-HU" sz="2000" dirty="0" err="1" smtClean="0"/>
              <a:t>pascaline</a:t>
            </a:r>
            <a:r>
              <a:rPr lang="hu-HU" sz="2000" dirty="0" smtClean="0"/>
              <a:t> – adószedő volt</a:t>
            </a:r>
          </a:p>
          <a:p>
            <a:endParaRPr lang="hu-HU" sz="2000" dirty="0" smtClean="0"/>
          </a:p>
          <a:p>
            <a:r>
              <a:rPr lang="hu-HU" sz="2000" dirty="0" smtClean="0"/>
              <a:t>1672 - Gottfried Wilhelm </a:t>
            </a:r>
            <a:r>
              <a:rPr lang="hu-HU" sz="2000" dirty="0" err="1" smtClean="0"/>
              <a:t>Leibnitz</a:t>
            </a:r>
            <a:endParaRPr lang="hu-HU" sz="2000" dirty="0" smtClean="0"/>
          </a:p>
          <a:p>
            <a:endParaRPr lang="hu-HU" sz="2000" dirty="0"/>
          </a:p>
        </p:txBody>
      </p:sp>
      <p:pic>
        <p:nvPicPr>
          <p:cNvPr id="4" name="Kép 3" descr="abakusz_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0" y="1214422"/>
            <a:ext cx="1042982" cy="789190"/>
          </a:xfrm>
          <a:prstGeom prst="rect">
            <a:avLst/>
          </a:prstGeom>
        </p:spPr>
      </p:pic>
      <p:pic>
        <p:nvPicPr>
          <p:cNvPr id="5" name="Kép 4" descr="rovasf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2143116"/>
            <a:ext cx="1428761" cy="363046"/>
          </a:xfrm>
          <a:prstGeom prst="rect">
            <a:avLst/>
          </a:prstGeom>
        </p:spPr>
      </p:pic>
      <p:pic>
        <p:nvPicPr>
          <p:cNvPr id="6" name="Kép 5" descr="logarlec_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20" y="2643182"/>
            <a:ext cx="1500198" cy="356297"/>
          </a:xfrm>
          <a:prstGeom prst="rect">
            <a:avLst/>
          </a:prstGeom>
        </p:spPr>
      </p:pic>
      <p:pic>
        <p:nvPicPr>
          <p:cNvPr id="7" name="Kép 6" descr="schickard_gep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520" y="3214686"/>
            <a:ext cx="1080389" cy="1000132"/>
          </a:xfrm>
          <a:prstGeom prst="rect">
            <a:avLst/>
          </a:prstGeom>
        </p:spPr>
      </p:pic>
      <p:pic>
        <p:nvPicPr>
          <p:cNvPr id="8" name="Kép 7" descr="pascalin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9520" y="4572008"/>
            <a:ext cx="1428760" cy="779324"/>
          </a:xfrm>
          <a:prstGeom prst="rect">
            <a:avLst/>
          </a:prstGeom>
        </p:spPr>
      </p:pic>
      <p:pic>
        <p:nvPicPr>
          <p:cNvPr id="9" name="Kép 8" descr="leibnitz_gep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9520" y="5643578"/>
            <a:ext cx="1428760" cy="799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hu-HU" sz="3200" dirty="0" smtClean="0"/>
              <a:t>Személyes adatok védelme a kommunikáció közben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42984"/>
            <a:ext cx="6115064" cy="528641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62500" lnSpcReduction="20000"/>
          </a:bodyPr>
          <a:lstStyle/>
          <a:p>
            <a:r>
              <a:rPr lang="hu-HU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hu-H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hu-HU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u-HU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hu-HU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hu-HU" dirty="0" smtClean="0"/>
              <a:t> – Adatgyűjtés</a:t>
            </a:r>
          </a:p>
          <a:p>
            <a:pPr lvl="1"/>
            <a:r>
              <a:rPr lang="hu-HU" dirty="0" smtClean="0"/>
              <a:t>A  </a:t>
            </a:r>
            <a:r>
              <a:rPr lang="hu-HU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hu-H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hu-HU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hu-HU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hu-HU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hu-H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hu-HU" dirty="0" smtClean="0"/>
              <a:t>  minden levelet egy adatbázisban tárol, kereshetővé tesz és statisztikailag értékel</a:t>
            </a:r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r>
              <a:rPr lang="hu-HU" dirty="0" smtClean="0"/>
              <a:t>Biztonsági kamerák az utcákon, tereken</a:t>
            </a:r>
          </a:p>
          <a:p>
            <a:pPr lvl="1"/>
            <a:r>
              <a:rPr lang="hu-HU" dirty="0" smtClean="0"/>
              <a:t>A képek, filmek tárolása és feldolgozása nem probléma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MSN – </a:t>
            </a:r>
            <a:r>
              <a:rPr lang="hu-HU" dirty="0" err="1" smtClean="0"/>
              <a:t>Skype</a:t>
            </a:r>
            <a:r>
              <a:rPr lang="hu-HU" dirty="0" smtClean="0"/>
              <a:t> – nyílt adatátvitel</a:t>
            </a:r>
          </a:p>
          <a:p>
            <a:pPr lvl="1"/>
            <a:r>
              <a:rPr lang="hu-HU" dirty="0" smtClean="0"/>
              <a:t>Részlet az MSN adatvédelmi nyilatkozatából:</a:t>
            </a:r>
          </a:p>
          <a:p>
            <a:pPr lvl="1">
              <a:buNone/>
            </a:pPr>
            <a:r>
              <a:rPr lang="hu-HU" b="1" dirty="0" smtClean="0"/>
              <a:t>	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hu-H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adatok felhasználása	</a:t>
            </a:r>
            <a:r>
              <a:rPr lang="hu-H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További részletek</a:t>
            </a:r>
            <a:endParaRPr lang="hu-HU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hu-HU" dirty="0" smtClean="0"/>
              <a:t>Az összegyűjtött információt az Ön által kért szolgáltatások nyújtására használjuk. A szolgáltatások részét képezheti a személyre szabott tartalom és hirdetések megjelenítése is.</a:t>
            </a:r>
          </a:p>
          <a:p>
            <a:pPr lvl="2"/>
            <a:r>
              <a:rPr lang="hu-HU" dirty="0" smtClean="0"/>
              <a:t>...</a:t>
            </a:r>
          </a:p>
          <a:p>
            <a:pPr lvl="2"/>
            <a:r>
              <a:rPr lang="hu-HU" dirty="0" smtClean="0"/>
              <a:t>Ügyfeleink listáját nem értékesítjük, nem kölcsönözzük és nem adjuk bérbe harmadik feleknek. </a:t>
            </a:r>
            <a:r>
              <a:rPr lang="hu-H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Annak érdekében azonban, hogy segítsenek szolgáltatásaink nyújtásában, esetenként átadunk bizonyos adatokat más vállalatoknak</a:t>
            </a:r>
            <a:r>
              <a:rPr lang="hu-HU" dirty="0" smtClean="0"/>
              <a:t>, akik a mi megbízásunkból végeznek valamilyen feladatot.”</a:t>
            </a:r>
          </a:p>
        </p:txBody>
      </p:sp>
      <p:pic>
        <p:nvPicPr>
          <p:cNvPr id="4" name="Kép 3" descr="gmai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857364"/>
            <a:ext cx="1362075" cy="561975"/>
          </a:xfrm>
          <a:prstGeom prst="rect">
            <a:avLst/>
          </a:prstGeom>
        </p:spPr>
      </p:pic>
      <p:pic>
        <p:nvPicPr>
          <p:cNvPr id="1026" name="Picture 2" descr="C:\Dokumentumok\!Szily\2007.06.29\kepek\MS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857628"/>
            <a:ext cx="2918554" cy="2184402"/>
          </a:xfrm>
          <a:prstGeom prst="rect">
            <a:avLst/>
          </a:prstGeom>
          <a:noFill/>
        </p:spPr>
      </p:pic>
      <p:pic>
        <p:nvPicPr>
          <p:cNvPr id="7" name="Kép 6" descr="dugohuz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198" y="1285860"/>
            <a:ext cx="2866145" cy="250033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785918" y="6143644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nagy testvér figyel?</a:t>
            </a:r>
            <a:endParaRPr lang="hu-H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hu-HU" dirty="0" err="1" smtClean="0"/>
              <a:t>Google</a:t>
            </a:r>
            <a:r>
              <a:rPr lang="hu-HU" dirty="0" smtClean="0"/>
              <a:t> </a:t>
            </a:r>
            <a:r>
              <a:rPr lang="hu-HU" dirty="0" err="1" smtClean="0"/>
              <a:t>Maps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158" y="5572140"/>
            <a:ext cx="8543956" cy="64294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hu-HU" dirty="0" smtClean="0"/>
              <a:t>A </a:t>
            </a:r>
            <a:r>
              <a:rPr lang="hu-HU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hu-H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hu-HU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hu-HU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hu-HU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hu-H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hu-HU" dirty="0" smtClean="0"/>
              <a:t> </a:t>
            </a:r>
            <a:r>
              <a:rPr lang="hu-HU" dirty="0" err="1" smtClean="0"/>
              <a:t>Maps</a:t>
            </a:r>
            <a:r>
              <a:rPr lang="hu-HU" dirty="0" smtClean="0"/>
              <a:t> új szolgáltatása az embereket és az autók rendszámait felismerhetővé teszi az utcán! 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4" name="Kép 3" descr="googlemap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928670"/>
            <a:ext cx="8115300" cy="45339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928794" y="6215082"/>
            <a:ext cx="578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rgbClr val="FF0000"/>
                </a:solidFill>
              </a:rPr>
              <a:t>Megengedhető ez jogilag?</a:t>
            </a:r>
            <a:endParaRPr lang="hu-HU" sz="28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mobiltelefonok kamerái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6143644"/>
            <a:ext cx="9144000" cy="71435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hu-H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mobiltelefonok kameráival rögzített filmek az Interneten villámgyorsan megjelenhetnek</a:t>
            </a:r>
            <a:endParaRPr lang="hu-H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Kép 4" descr="videomegosz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7" y="800100"/>
            <a:ext cx="7591425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hu-HU" dirty="0" smtClean="0"/>
              <a:t>További problémák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5329246" cy="4709160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informatikai rendszerek egyre bonyolultabbá válnak minden téren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informatikai iparág és felhasználás egyre nagyobb környezetszennyezést okoz </a:t>
            </a:r>
          </a:p>
          <a:p>
            <a:pPr lvl="1"/>
            <a:r>
              <a:rPr lang="hu-HU" dirty="0" smtClean="0"/>
              <a:t>Jelenleg a Földön 1 milliárd számítógép működik!</a:t>
            </a:r>
          </a:p>
          <a:p>
            <a:pPr lvl="1"/>
            <a:r>
              <a:rPr lang="hu-HU" dirty="0" smtClean="0"/>
              <a:t>A </a:t>
            </a:r>
            <a:r>
              <a:rPr lang="hu-HU" dirty="0" err="1" smtClean="0"/>
              <a:t>Google</a:t>
            </a:r>
            <a:r>
              <a:rPr lang="hu-HU" dirty="0" smtClean="0"/>
              <a:t> számítógépei egy 30000 fős város energiaellátását igénylik</a:t>
            </a:r>
          </a:p>
          <a:p>
            <a:pPr lvl="1"/>
            <a:endParaRPr lang="hu-HU" dirty="0" smtClean="0"/>
          </a:p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emberiség egyre sebezhetőbbé válik</a:t>
            </a:r>
          </a:p>
          <a:p>
            <a:endParaRPr lang="hu-HU" dirty="0"/>
          </a:p>
        </p:txBody>
      </p:sp>
      <p:pic>
        <p:nvPicPr>
          <p:cNvPr id="4" name="Kép 3" descr="errom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3071810"/>
            <a:ext cx="2395486" cy="1714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Kép 4" descr="SMJ-UM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1422" y="1285860"/>
            <a:ext cx="2496760" cy="1500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Kép 5" descr="baby_onese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3112" y="5072074"/>
            <a:ext cx="2452548" cy="1285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2844" y="0"/>
            <a:ext cx="8543956" cy="1285860"/>
          </a:xfrm>
        </p:spPr>
        <p:txBody>
          <a:bodyPr>
            <a:normAutofit/>
          </a:bodyPr>
          <a:lstStyle/>
          <a:p>
            <a:r>
              <a:rPr lang="hu-HU" sz="2800" dirty="0" err="1" smtClean="0"/>
              <a:t>Oxygen</a:t>
            </a:r>
            <a:r>
              <a:rPr lang="hu-HU" sz="2800" dirty="0" smtClean="0"/>
              <a:t> project – MIT Emberközpontú informatika 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3786190"/>
            <a:ext cx="5143536" cy="2928958"/>
          </a:xfrm>
        </p:spPr>
        <p:txBody>
          <a:bodyPr>
            <a:normAutofit fontScale="55000" lnSpcReduction="20000"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Létező megoldások</a:t>
            </a:r>
          </a:p>
          <a:p>
            <a:pPr lvl="1"/>
            <a:r>
              <a:rPr lang="hu-HU" dirty="0" smtClean="0"/>
              <a:t>Online fordító rendszer</a:t>
            </a:r>
          </a:p>
          <a:p>
            <a:pPr lvl="1"/>
            <a:r>
              <a:rPr lang="hu-HU" dirty="0" smtClean="0"/>
              <a:t>Intelligens háztartási gépek</a:t>
            </a:r>
          </a:p>
          <a:p>
            <a:pPr lvl="1"/>
            <a:r>
              <a:rPr lang="hu-HU" dirty="0" smtClean="0"/>
              <a:t>Arc és beszédfelismerés – berendezések hangvezérlése.</a:t>
            </a:r>
          </a:p>
          <a:p>
            <a:pPr lvl="1"/>
            <a:r>
              <a:rPr lang="hu-HU" dirty="0" smtClean="0"/>
              <a:t>Információ keresés</a:t>
            </a:r>
          </a:p>
          <a:p>
            <a:pPr lvl="1"/>
            <a:r>
              <a:rPr lang="hu-HU" dirty="0" smtClean="0"/>
              <a:t>Tervezési segédletek</a:t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Szoftvertechnológiák</a:t>
            </a:r>
          </a:p>
          <a:p>
            <a:pPr lvl="1"/>
            <a:r>
              <a:rPr lang="hu-HU" dirty="0" smtClean="0"/>
              <a:t>Alkalmazkodó szoftverek </a:t>
            </a:r>
            <a:br>
              <a:rPr lang="hu-HU" dirty="0" smtClean="0"/>
            </a:br>
            <a:r>
              <a:rPr lang="hu-HU" dirty="0" smtClean="0"/>
              <a:t>(felhasználóhoz, környezethez, feladathoz)</a:t>
            </a:r>
          </a:p>
          <a:p>
            <a:pPr lvl="1"/>
            <a:r>
              <a:rPr lang="hu-HU" dirty="0" smtClean="0"/>
              <a:t>Intelligens hálózat </a:t>
            </a:r>
            <a:br>
              <a:rPr lang="hu-HU" dirty="0" smtClean="0"/>
            </a:br>
            <a:r>
              <a:rPr lang="hu-HU" dirty="0" smtClean="0"/>
              <a:t>(Önkonfiguráló, automatikusan működő)</a:t>
            </a:r>
          </a:p>
          <a:p>
            <a:pPr lvl="1"/>
            <a:r>
              <a:rPr lang="hu-HU" dirty="0" smtClean="0"/>
              <a:t>Hibatűrő szoftverek </a:t>
            </a:r>
            <a:br>
              <a:rPr lang="hu-HU" dirty="0" smtClean="0"/>
            </a:br>
            <a:r>
              <a:rPr lang="hu-HU" dirty="0" smtClean="0"/>
              <a:t>(a hibákat intelligensen kezelik)</a:t>
            </a:r>
          </a:p>
          <a:p>
            <a:endParaRPr lang="hu-HU" dirty="0" smtClean="0"/>
          </a:p>
          <a:p>
            <a:pPr lvl="1"/>
            <a:endParaRPr lang="hu-HU" dirty="0" smtClean="0"/>
          </a:p>
          <a:p>
            <a:endParaRPr lang="hu-HU" dirty="0"/>
          </a:p>
        </p:txBody>
      </p:sp>
      <p:pic>
        <p:nvPicPr>
          <p:cNvPr id="6" name="Kép 5" descr="Sketch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4000504"/>
            <a:ext cx="2987619" cy="2020626"/>
          </a:xfrm>
          <a:prstGeom prst="rect">
            <a:avLst/>
          </a:prstGeom>
        </p:spPr>
      </p:pic>
      <p:pic>
        <p:nvPicPr>
          <p:cNvPr id="7" name="Kép 6" descr="FaceI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5" y="1357298"/>
            <a:ext cx="1363810" cy="1571636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2428860" y="3000372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Hang és/vagy kép alapján azonosítja a felhasználót</a:t>
            </a:r>
          </a:p>
          <a:p>
            <a:pPr algn="ctr"/>
            <a:r>
              <a:rPr lang="hu-HU" sz="1200" dirty="0" smtClean="0"/>
              <a:t>(Handy-21 prototípus)</a:t>
            </a:r>
            <a:endParaRPr lang="hu-HU" sz="12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5643570" y="6072206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A kézi vázlat alapján kitalálja a rendszer, hogy mit akar rajzolni</a:t>
            </a:r>
            <a:endParaRPr lang="hu-HU" sz="12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42844" y="2928934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Helyiségen belüli helymeghatározás ultrahang vagy rádióhullámok segítségével</a:t>
            </a:r>
            <a:endParaRPr lang="hu-HU" sz="1200" dirty="0"/>
          </a:p>
        </p:txBody>
      </p:sp>
      <p:pic>
        <p:nvPicPr>
          <p:cNvPr id="12" name="Kép 11" descr="CricketNa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357298"/>
            <a:ext cx="1517000" cy="1500198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4429124" y="2928934"/>
            <a:ext cx="450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A kommunikáció – a számítógép utasítása és a válasz – beszéden keresztül zajlik egy intelligens beszédfelismerő és szintetizáló rendszeren keresztül. Ugyanez a rendszer működhet egy online fordító rendszerben is</a:t>
            </a:r>
            <a:endParaRPr lang="hu-HU" sz="1200" dirty="0"/>
          </a:p>
        </p:txBody>
      </p:sp>
      <p:pic>
        <p:nvPicPr>
          <p:cNvPr id="15" name="Kép 14" descr="Speec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1357298"/>
            <a:ext cx="4143372" cy="1548964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közeljövő informatikája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Összeolvad a Számítógép + Távközlés + Szórakoztató elektronika </a:t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A számítógépeket egyre könnyebb lesz használni </a:t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Egyre több automatizálási feladatot átvállalnak tőlünk a számítógépek</a:t>
            </a:r>
          </a:p>
          <a:p>
            <a:endParaRPr lang="hu-HU" dirty="0" smtClean="0"/>
          </a:p>
          <a:p>
            <a:r>
              <a:rPr lang="hu-HU" dirty="0" smtClean="0"/>
              <a:t>Az információt bármikor, bárhol el tudjuk érni</a:t>
            </a:r>
          </a:p>
          <a:p>
            <a:endParaRPr lang="hu-HU" dirty="0" smtClean="0"/>
          </a:p>
          <a:p>
            <a:r>
              <a:rPr lang="hu-HU" dirty="0" smtClean="0"/>
              <a:t>A munkavégzés áttevődhet az otthonokba</a:t>
            </a:r>
            <a:br>
              <a:rPr lang="hu-HU" dirty="0" smtClean="0"/>
            </a:b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Csoportba foglalás 37"/>
          <p:cNvGrpSpPr/>
          <p:nvPr/>
        </p:nvGrpSpPr>
        <p:grpSpPr>
          <a:xfrm>
            <a:off x="2714612" y="857232"/>
            <a:ext cx="3571900" cy="797960"/>
            <a:chOff x="0" y="928670"/>
            <a:chExt cx="3571900" cy="797960"/>
          </a:xfrm>
        </p:grpSpPr>
        <p:sp>
          <p:nvSpPr>
            <p:cNvPr id="5" name="Szövegdoboz 4"/>
            <p:cNvSpPr txBox="1"/>
            <p:nvPr/>
          </p:nvSpPr>
          <p:spPr>
            <a:xfrm>
              <a:off x="0" y="1357298"/>
              <a:ext cx="3571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600" dirty="0" smtClean="0"/>
                <a:t>Szélessávú</a:t>
              </a:r>
              <a:r>
                <a:rPr lang="hu-HU" dirty="0" smtClean="0"/>
                <a:t> internet szolgáltatás</a:t>
              </a:r>
            </a:p>
          </p:txBody>
        </p:sp>
        <p:grpSp>
          <p:nvGrpSpPr>
            <p:cNvPr id="37" name="Csoportba foglalás 36"/>
            <p:cNvGrpSpPr/>
            <p:nvPr/>
          </p:nvGrpSpPr>
          <p:grpSpPr>
            <a:xfrm>
              <a:off x="1214414" y="928670"/>
              <a:ext cx="1094266" cy="369332"/>
              <a:chOff x="1214414" y="928670"/>
              <a:chExt cx="1094266" cy="369332"/>
            </a:xfrm>
          </p:grpSpPr>
          <p:sp>
            <p:nvSpPr>
              <p:cNvPr id="8" name="Szövegdoboz 7"/>
              <p:cNvSpPr txBox="1"/>
              <p:nvPr/>
            </p:nvSpPr>
            <p:spPr>
              <a:xfrm>
                <a:off x="1214414" y="928670"/>
                <a:ext cx="1094266" cy="369332"/>
              </a:xfrm>
              <a:prstGeom prst="rect">
                <a:avLst/>
              </a:prstGeom>
              <a:solidFill>
                <a:srgbClr val="F6831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hu-HU" dirty="0" smtClean="0"/>
                  <a:t>                 </a:t>
                </a:r>
                <a:endParaRPr lang="hu-HU" dirty="0"/>
              </a:p>
            </p:txBody>
          </p:sp>
          <p:pic>
            <p:nvPicPr>
              <p:cNvPr id="7" name="Kép 6" descr="chellologo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85852" y="1000108"/>
                <a:ext cx="1000125" cy="266700"/>
              </a:xfrm>
              <a:prstGeom prst="rect">
                <a:avLst/>
              </a:prstGeom>
            </p:spPr>
          </p:pic>
        </p:grpSp>
      </p:grpSp>
      <p:sp>
        <p:nvSpPr>
          <p:cNvPr id="11" name="Cím 10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Autofit/>
          </a:bodyPr>
          <a:lstStyle/>
          <a:p>
            <a:r>
              <a:rPr lang="hu-HU" sz="2000" dirty="0" smtClean="0"/>
              <a:t>Az előadás elkészítéséhez az alábbi eszközöket használtam</a:t>
            </a:r>
            <a:endParaRPr lang="hu-HU" sz="2000" dirty="0"/>
          </a:p>
        </p:txBody>
      </p:sp>
      <p:grpSp>
        <p:nvGrpSpPr>
          <p:cNvPr id="23" name="Csoportba foglalás 22"/>
          <p:cNvGrpSpPr/>
          <p:nvPr/>
        </p:nvGrpSpPr>
        <p:grpSpPr>
          <a:xfrm>
            <a:off x="2714612" y="2000240"/>
            <a:ext cx="1428760" cy="1285884"/>
            <a:chOff x="1142976" y="3500438"/>
            <a:chExt cx="1845377" cy="1553000"/>
          </a:xfrm>
        </p:grpSpPr>
        <p:grpSp>
          <p:nvGrpSpPr>
            <p:cNvPr id="21" name="Csoportba foglalás 20"/>
            <p:cNvGrpSpPr/>
            <p:nvPr/>
          </p:nvGrpSpPr>
          <p:grpSpPr>
            <a:xfrm>
              <a:off x="1571604" y="3500438"/>
              <a:ext cx="1143008" cy="1214445"/>
              <a:chOff x="1214414" y="3571876"/>
              <a:chExt cx="1143008" cy="1214445"/>
            </a:xfrm>
          </p:grpSpPr>
          <p:sp>
            <p:nvSpPr>
              <p:cNvPr id="9" name="Szövegdoboz 8"/>
              <p:cNvSpPr txBox="1"/>
              <p:nvPr/>
            </p:nvSpPr>
            <p:spPr>
              <a:xfrm>
                <a:off x="1214414" y="3571876"/>
                <a:ext cx="1143008" cy="120032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endParaRPr lang="hu-HU" dirty="0" smtClean="0"/>
              </a:p>
              <a:p>
                <a:endParaRPr lang="hu-HU" dirty="0" smtClean="0"/>
              </a:p>
              <a:p>
                <a:endParaRPr lang="hu-HU" dirty="0" smtClean="0"/>
              </a:p>
              <a:p>
                <a:endParaRPr lang="hu-HU" dirty="0" smtClean="0"/>
              </a:p>
            </p:txBody>
          </p:sp>
          <p:pic>
            <p:nvPicPr>
              <p:cNvPr id="6" name="Kép 5" descr="Wiki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5852" y="3714752"/>
                <a:ext cx="936359" cy="1071569"/>
              </a:xfrm>
              <a:prstGeom prst="rect">
                <a:avLst/>
              </a:prstGeom>
            </p:spPr>
          </p:pic>
        </p:grpSp>
        <p:sp>
          <p:nvSpPr>
            <p:cNvPr id="22" name="Szövegdoboz 21"/>
            <p:cNvSpPr txBox="1"/>
            <p:nvPr/>
          </p:nvSpPr>
          <p:spPr>
            <a:xfrm>
              <a:off x="1142976" y="4714884"/>
              <a:ext cx="18453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600" dirty="0" smtClean="0"/>
                <a:t>Információkeresés</a:t>
              </a:r>
              <a:endParaRPr lang="hu-HU" sz="1600" dirty="0"/>
            </a:p>
          </p:txBody>
        </p:sp>
      </p:grpSp>
      <p:grpSp>
        <p:nvGrpSpPr>
          <p:cNvPr id="25" name="Csoportba foglalás 24"/>
          <p:cNvGrpSpPr/>
          <p:nvPr/>
        </p:nvGrpSpPr>
        <p:grpSpPr>
          <a:xfrm>
            <a:off x="357158" y="3873878"/>
            <a:ext cx="2000263" cy="912444"/>
            <a:chOff x="5901846" y="3357562"/>
            <a:chExt cx="2769595" cy="1590138"/>
          </a:xfrm>
        </p:grpSpPr>
        <p:sp>
          <p:nvSpPr>
            <p:cNvPr id="19" name="Szövegdoboz 18"/>
            <p:cNvSpPr txBox="1"/>
            <p:nvPr/>
          </p:nvSpPr>
          <p:spPr>
            <a:xfrm>
              <a:off x="6000760" y="3500438"/>
              <a:ext cx="2571768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hu-HU" dirty="0" smtClean="0"/>
            </a:p>
            <a:p>
              <a:endParaRPr lang="hu-HU" dirty="0" smtClean="0"/>
            </a:p>
          </p:txBody>
        </p:sp>
        <p:pic>
          <p:nvPicPr>
            <p:cNvPr id="18" name="Kép 17" descr="vmware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9674" y="3357562"/>
              <a:ext cx="2306667" cy="719999"/>
            </a:xfrm>
            <a:prstGeom prst="rect">
              <a:avLst/>
            </a:prstGeom>
          </p:spPr>
        </p:pic>
        <p:sp>
          <p:nvSpPr>
            <p:cNvPr id="24" name="Szövegdoboz 23"/>
            <p:cNvSpPr txBox="1"/>
            <p:nvPr/>
          </p:nvSpPr>
          <p:spPr>
            <a:xfrm>
              <a:off x="5901846" y="4357694"/>
              <a:ext cx="2769595" cy="590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600" dirty="0" smtClean="0"/>
                <a:t>Virtuális PC</a:t>
              </a:r>
              <a:endParaRPr lang="hu-HU" sz="1600" dirty="0"/>
            </a:p>
          </p:txBody>
        </p:sp>
      </p:grpSp>
      <p:grpSp>
        <p:nvGrpSpPr>
          <p:cNvPr id="27" name="Csoportba foglalás 26"/>
          <p:cNvGrpSpPr/>
          <p:nvPr/>
        </p:nvGrpSpPr>
        <p:grpSpPr>
          <a:xfrm>
            <a:off x="7072330" y="4000504"/>
            <a:ext cx="1559857" cy="806519"/>
            <a:chOff x="3500430" y="4357694"/>
            <a:chExt cx="2131361" cy="1108087"/>
          </a:xfrm>
        </p:grpSpPr>
        <p:pic>
          <p:nvPicPr>
            <p:cNvPr id="2050" name="Picture 2" descr="C:\Dokumentumok\!Szily\2007.06.29\kepek\totalcmd.g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00430" y="4357694"/>
              <a:ext cx="2131361" cy="554400"/>
            </a:xfrm>
            <a:prstGeom prst="rect">
              <a:avLst/>
            </a:prstGeom>
            <a:noFill/>
          </p:spPr>
        </p:pic>
        <p:sp>
          <p:nvSpPr>
            <p:cNvPr id="26" name="Szövegdoboz 25"/>
            <p:cNvSpPr txBox="1"/>
            <p:nvPr/>
          </p:nvSpPr>
          <p:spPr>
            <a:xfrm>
              <a:off x="3598042" y="5000637"/>
              <a:ext cx="1952232" cy="465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600" dirty="0" smtClean="0"/>
                <a:t>Fájlkezelő</a:t>
              </a:r>
              <a:endParaRPr lang="hu-HU" sz="1600" dirty="0"/>
            </a:p>
          </p:txBody>
        </p:sp>
      </p:grpSp>
      <p:grpSp>
        <p:nvGrpSpPr>
          <p:cNvPr id="29" name="Csoportba foglalás 28"/>
          <p:cNvGrpSpPr/>
          <p:nvPr/>
        </p:nvGrpSpPr>
        <p:grpSpPr>
          <a:xfrm>
            <a:off x="2857488" y="4000504"/>
            <a:ext cx="3429025" cy="830041"/>
            <a:chOff x="2571735" y="2757263"/>
            <a:chExt cx="3429025" cy="899405"/>
          </a:xfrm>
        </p:grpSpPr>
        <p:pic>
          <p:nvPicPr>
            <p:cNvPr id="13" name="Kép 12" descr="Photoshop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71735" y="2757263"/>
              <a:ext cx="3429025" cy="421801"/>
            </a:xfrm>
            <a:prstGeom prst="rect">
              <a:avLst/>
            </a:prstGeom>
          </p:spPr>
        </p:pic>
        <p:sp>
          <p:nvSpPr>
            <p:cNvPr id="28" name="Szövegdoboz 27"/>
            <p:cNvSpPr txBox="1"/>
            <p:nvPr/>
          </p:nvSpPr>
          <p:spPr>
            <a:xfrm>
              <a:off x="2857488" y="3256472"/>
              <a:ext cx="2857520" cy="40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600" dirty="0" smtClean="0"/>
                <a:t>Grafikai</a:t>
              </a:r>
              <a:r>
                <a:rPr lang="hu-HU" dirty="0" smtClean="0"/>
                <a:t> programcsomag</a:t>
              </a:r>
              <a:endParaRPr lang="hu-HU" dirty="0"/>
            </a:p>
          </p:txBody>
        </p:sp>
      </p:grpSp>
      <p:grpSp>
        <p:nvGrpSpPr>
          <p:cNvPr id="31" name="Csoportba foglalás 30"/>
          <p:cNvGrpSpPr/>
          <p:nvPr/>
        </p:nvGrpSpPr>
        <p:grpSpPr>
          <a:xfrm>
            <a:off x="4643438" y="2000240"/>
            <a:ext cx="1669047" cy="1156279"/>
            <a:chOff x="285720" y="2714620"/>
            <a:chExt cx="1669047" cy="1156279"/>
          </a:xfrm>
        </p:grpSpPr>
        <p:pic>
          <p:nvPicPr>
            <p:cNvPr id="14" name="Kép 13" descr="google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8596" y="2714620"/>
              <a:ext cx="1391041" cy="554400"/>
            </a:xfrm>
            <a:prstGeom prst="rect">
              <a:avLst/>
            </a:prstGeom>
          </p:spPr>
        </p:pic>
        <p:sp>
          <p:nvSpPr>
            <p:cNvPr id="30" name="Szövegdoboz 29"/>
            <p:cNvSpPr txBox="1"/>
            <p:nvPr/>
          </p:nvSpPr>
          <p:spPr>
            <a:xfrm>
              <a:off x="285720" y="3286124"/>
              <a:ext cx="16690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600" dirty="0" smtClean="0"/>
                <a:t>Kereső </a:t>
              </a:r>
            </a:p>
            <a:p>
              <a:pPr algn="ctr"/>
              <a:r>
                <a:rPr lang="hu-HU" sz="1600" dirty="0" smtClean="0"/>
                <a:t>programcsomag</a:t>
              </a:r>
              <a:endParaRPr lang="hu-HU" sz="1600" dirty="0"/>
            </a:p>
          </p:txBody>
        </p:sp>
      </p:grpSp>
      <p:grpSp>
        <p:nvGrpSpPr>
          <p:cNvPr id="33" name="Csoportba foglalás 32"/>
          <p:cNvGrpSpPr/>
          <p:nvPr/>
        </p:nvGrpSpPr>
        <p:grpSpPr>
          <a:xfrm>
            <a:off x="7072330" y="2000240"/>
            <a:ext cx="1511999" cy="1156279"/>
            <a:chOff x="7072330" y="2714620"/>
            <a:chExt cx="1511999" cy="1156279"/>
          </a:xfrm>
        </p:grpSpPr>
        <p:pic>
          <p:nvPicPr>
            <p:cNvPr id="15" name="Kép 14" descr="maps_results_logo.gi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72330" y="2714620"/>
              <a:ext cx="1511999" cy="554400"/>
            </a:xfrm>
            <a:prstGeom prst="rect">
              <a:avLst/>
            </a:prstGeom>
          </p:spPr>
        </p:pic>
        <p:sp>
          <p:nvSpPr>
            <p:cNvPr id="32" name="Szövegdoboz 31"/>
            <p:cNvSpPr txBox="1"/>
            <p:nvPr/>
          </p:nvSpPr>
          <p:spPr>
            <a:xfrm>
              <a:off x="7358082" y="3286124"/>
              <a:ext cx="9813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600" dirty="0" smtClean="0"/>
                <a:t>Térkép</a:t>
              </a:r>
            </a:p>
            <a:p>
              <a:pPr algn="ctr"/>
              <a:r>
                <a:rPr lang="hu-HU" sz="1600" dirty="0" smtClean="0"/>
                <a:t>program</a:t>
              </a:r>
              <a:endParaRPr lang="hu-HU" sz="1600" dirty="0"/>
            </a:p>
          </p:txBody>
        </p:sp>
      </p:grpSp>
      <p:grpSp>
        <p:nvGrpSpPr>
          <p:cNvPr id="36" name="Csoportba foglalás 35"/>
          <p:cNvGrpSpPr/>
          <p:nvPr/>
        </p:nvGrpSpPr>
        <p:grpSpPr>
          <a:xfrm>
            <a:off x="357158" y="2000240"/>
            <a:ext cx="1928826" cy="642942"/>
            <a:chOff x="357158" y="1500174"/>
            <a:chExt cx="2400300" cy="940836"/>
          </a:xfrm>
        </p:grpSpPr>
        <p:pic>
          <p:nvPicPr>
            <p:cNvPr id="34" name="Kép 33" descr="firefox-title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7158" y="1500174"/>
              <a:ext cx="2400300" cy="523875"/>
            </a:xfrm>
            <a:prstGeom prst="rect">
              <a:avLst/>
            </a:prstGeom>
          </p:spPr>
        </p:pic>
        <p:sp>
          <p:nvSpPr>
            <p:cNvPr id="35" name="Szövegdoboz 34"/>
            <p:cNvSpPr txBox="1"/>
            <p:nvPr/>
          </p:nvSpPr>
          <p:spPr>
            <a:xfrm>
              <a:off x="1000100" y="2071678"/>
              <a:ext cx="1165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dirty="0" smtClean="0"/>
                <a:t>Böngésző</a:t>
              </a:r>
              <a:endParaRPr lang="hu-HU" dirty="0"/>
            </a:p>
          </p:txBody>
        </p:sp>
      </p:grpSp>
      <p:pic>
        <p:nvPicPr>
          <p:cNvPr id="41" name="Kép 40" descr="powerpoint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14678" y="5143512"/>
            <a:ext cx="2794000" cy="895350"/>
          </a:xfrm>
          <a:prstGeom prst="rect">
            <a:avLst/>
          </a:prstGeom>
        </p:spPr>
      </p:pic>
      <p:pic>
        <p:nvPicPr>
          <p:cNvPr id="42" name="Kép 41" descr="WindowsXP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15206" y="785794"/>
            <a:ext cx="1209675" cy="895350"/>
          </a:xfrm>
          <a:prstGeom prst="rect">
            <a:avLst/>
          </a:prstGeom>
        </p:spPr>
      </p:pic>
      <p:pic>
        <p:nvPicPr>
          <p:cNvPr id="43" name="Kép 42" descr="106px-P4_ht_new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0100" y="785794"/>
            <a:ext cx="714380" cy="882866"/>
          </a:xfrm>
          <a:prstGeom prst="rect">
            <a:avLst/>
          </a:prstGeom>
        </p:spPr>
      </p:pic>
      <p:sp>
        <p:nvSpPr>
          <p:cNvPr id="44" name="Szövegdoboz 43"/>
          <p:cNvSpPr txBox="1"/>
          <p:nvPr/>
        </p:nvSpPr>
        <p:spPr>
          <a:xfrm>
            <a:off x="2428860" y="6215082"/>
            <a:ext cx="4341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És még sok egyéb szoftvert és hardvert...</a:t>
            </a:r>
            <a:endParaRPr lang="hu-H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  <p:pic>
        <p:nvPicPr>
          <p:cNvPr id="4" name="Picture 2" descr="G:\Kepek\_FZ_csalad\Fabian Z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571612"/>
            <a:ext cx="1460500" cy="2387600"/>
          </a:xfrm>
          <a:prstGeom prst="rect">
            <a:avLst/>
          </a:prstGeom>
          <a:noFill/>
        </p:spPr>
      </p:pic>
      <p:sp>
        <p:nvSpPr>
          <p:cNvPr id="5" name="Tartalom helye 2"/>
          <p:cNvSpPr txBox="1">
            <a:spLocks/>
          </p:cNvSpPr>
          <p:nvPr/>
        </p:nvSpPr>
        <p:spPr>
          <a:xfrm>
            <a:off x="2214546" y="4500570"/>
            <a:ext cx="4643470" cy="1000132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Fábián Zoltán</a:t>
            </a: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hu-HU" sz="2800" dirty="0" smtClean="0"/>
              <a:t>2007</a:t>
            </a: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Az automatizálás vezérlés fejlődése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5900750" cy="4709160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1769 - Kempelen Farkas sakk automata</a:t>
            </a:r>
          </a:p>
          <a:p>
            <a:endParaRPr lang="hu-HU" dirty="0" smtClean="0"/>
          </a:p>
          <a:p>
            <a:pPr>
              <a:buNone/>
            </a:pPr>
            <a:endParaRPr lang="hu-HU" dirty="0" smtClean="0"/>
          </a:p>
          <a:p>
            <a:r>
              <a:rPr lang="hu-HU" dirty="0" smtClean="0"/>
              <a:t>1820 - Charles </a:t>
            </a:r>
            <a:r>
              <a:rPr lang="hu-HU" dirty="0" err="1" smtClean="0"/>
              <a:t>Babbage</a:t>
            </a:r>
            <a:r>
              <a:rPr lang="hu-HU" dirty="0" smtClean="0"/>
              <a:t> – differenciagép, matematikai táblázatok számolására és </a:t>
            </a:r>
          </a:p>
          <a:p>
            <a:endParaRPr lang="hu-HU" dirty="0" smtClean="0"/>
          </a:p>
          <a:p>
            <a:r>
              <a:rPr lang="hu-HU" dirty="0" smtClean="0"/>
              <a:t>1833 – Charles </a:t>
            </a:r>
            <a:r>
              <a:rPr lang="hu-HU" dirty="0" err="1" smtClean="0"/>
              <a:t>Babbage</a:t>
            </a:r>
            <a:r>
              <a:rPr lang="hu-HU" dirty="0" smtClean="0"/>
              <a:t> - Analitikus gép – </a:t>
            </a:r>
            <a:r>
              <a:rPr lang="hu-HU" dirty="0" err="1" smtClean="0"/>
              <a:t>lyukkártyavezérlésű</a:t>
            </a:r>
            <a:r>
              <a:rPr lang="hu-HU" dirty="0" smtClean="0"/>
              <a:t>, programozható berendezés</a:t>
            </a:r>
          </a:p>
          <a:p>
            <a:endParaRPr lang="hu-HU" dirty="0" smtClean="0"/>
          </a:p>
          <a:p>
            <a:r>
              <a:rPr lang="hu-HU" dirty="0" smtClean="0"/>
              <a:t>Nemes Tihamér – logikai gépek sora</a:t>
            </a:r>
          </a:p>
          <a:p>
            <a:endParaRPr lang="hu-HU" dirty="0"/>
          </a:p>
        </p:txBody>
      </p:sp>
      <p:pic>
        <p:nvPicPr>
          <p:cNvPr id="5" name="Kép 4" descr="differencia_gep_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92" y="2786058"/>
            <a:ext cx="1857389" cy="1785950"/>
          </a:xfrm>
          <a:prstGeom prst="rect">
            <a:avLst/>
          </a:prstGeom>
        </p:spPr>
      </p:pic>
      <p:pic>
        <p:nvPicPr>
          <p:cNvPr id="6" name="Kép 5" descr="sakkautoma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44" y="1076581"/>
            <a:ext cx="1610780" cy="1554013"/>
          </a:xfrm>
          <a:prstGeom prst="rect">
            <a:avLst/>
          </a:prstGeom>
        </p:spPr>
      </p:pic>
      <p:pic>
        <p:nvPicPr>
          <p:cNvPr id="7" name="Kép 6" descr="nemes_logikai_gep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68" y="4857760"/>
            <a:ext cx="1694294" cy="1726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Adatfeldolgozás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34" y="1428736"/>
            <a:ext cx="6186502" cy="4757758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1810 - </a:t>
            </a:r>
            <a:r>
              <a:rPr lang="hu-HU" dirty="0" err="1" smtClean="0"/>
              <a:t>Jacquard</a:t>
            </a:r>
            <a:r>
              <a:rPr lang="hu-HU" dirty="0" smtClean="0"/>
              <a:t> szövőgépe – lyukkártya vezérlésű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r>
              <a:rPr lang="hu-HU" dirty="0" smtClean="0"/>
              <a:t>1890 – Hermann </a:t>
            </a:r>
            <a:r>
              <a:rPr lang="hu-HU" dirty="0" err="1" smtClean="0"/>
              <a:t>Hollerith</a:t>
            </a:r>
            <a:r>
              <a:rPr lang="hu-HU" dirty="0" smtClean="0"/>
              <a:t> - Egyesült államok népszámlálása 55 millió ember adatai lyukkártyás, elektromos meghajtású statisztikai berendezés – 4 hét alatt elkészültek az összesítéssel (előtte 7 évig tartott 300 embernek)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Kép 3" descr="jacquard_szovogep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8" y="1428736"/>
            <a:ext cx="2071702" cy="2366027"/>
          </a:xfrm>
          <a:prstGeom prst="rect">
            <a:avLst/>
          </a:prstGeom>
        </p:spPr>
      </p:pic>
      <p:pic>
        <p:nvPicPr>
          <p:cNvPr id="5" name="Kép 4" descr="hollerit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4143380"/>
            <a:ext cx="2071702" cy="1709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elektromosság használata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6257940" cy="4709160"/>
          </a:xfrm>
        </p:spPr>
        <p:txBody>
          <a:bodyPr>
            <a:normAutofit/>
          </a:bodyPr>
          <a:lstStyle/>
          <a:p>
            <a:r>
              <a:rPr lang="hu-HU" sz="2000" dirty="0" err="1" smtClean="0"/>
              <a:t>Tabulating</a:t>
            </a:r>
            <a:r>
              <a:rPr lang="hu-HU" sz="2000" dirty="0" smtClean="0"/>
              <a:t> </a:t>
            </a:r>
            <a:r>
              <a:rPr lang="hu-HU" sz="2000" dirty="0" err="1" smtClean="0"/>
              <a:t>Machine</a:t>
            </a:r>
            <a:r>
              <a:rPr lang="hu-HU" sz="2000" dirty="0" smtClean="0"/>
              <a:t> </a:t>
            </a:r>
            <a:r>
              <a:rPr lang="hu-HU" sz="2000" dirty="0" err="1" smtClean="0"/>
              <a:t>Company</a:t>
            </a:r>
            <a:r>
              <a:rPr lang="hu-HU" sz="2000" dirty="0" smtClean="0"/>
              <a:t> =&gt; </a:t>
            </a:r>
            <a:br>
              <a:rPr lang="hu-HU" sz="2000" dirty="0" smtClean="0"/>
            </a:br>
            <a:r>
              <a:rPr lang="hu-HU" sz="2000" dirty="0" smtClean="0"/>
              <a:t>International </a:t>
            </a:r>
            <a:r>
              <a:rPr lang="hu-HU" sz="2000" dirty="0" err="1" smtClean="0"/>
              <a:t>Bussiness</a:t>
            </a:r>
            <a:r>
              <a:rPr lang="hu-HU" sz="2000" dirty="0" smtClean="0"/>
              <a:t> </a:t>
            </a:r>
            <a:r>
              <a:rPr lang="hu-HU" sz="2000" dirty="0" err="1" smtClean="0"/>
              <a:t>Machine</a:t>
            </a:r>
            <a:r>
              <a:rPr lang="hu-HU" sz="2000" dirty="0" smtClean="0"/>
              <a:t> =&gt;</a:t>
            </a:r>
          </a:p>
          <a:p>
            <a:endParaRPr lang="hu-HU" sz="2000" dirty="0" smtClean="0"/>
          </a:p>
          <a:p>
            <a:r>
              <a:rPr lang="hu-HU" sz="2000" dirty="0" smtClean="0"/>
              <a:t>1910 –</a:t>
            </a:r>
            <a:r>
              <a:rPr lang="hu-HU" sz="2000" dirty="0" err="1" smtClean="0"/>
              <a:t>től</a:t>
            </a:r>
            <a:r>
              <a:rPr lang="hu-HU" sz="2000" dirty="0" smtClean="0"/>
              <a:t> analóg számítógépek</a:t>
            </a:r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r>
              <a:rPr lang="hu-HU" sz="2000" dirty="0" smtClean="0"/>
              <a:t>1939-1944 Howard </a:t>
            </a:r>
            <a:r>
              <a:rPr lang="hu-HU" sz="2000" dirty="0" err="1" smtClean="0"/>
              <a:t>Aiken</a:t>
            </a:r>
            <a:r>
              <a:rPr lang="hu-HU" sz="2000" dirty="0" smtClean="0"/>
              <a:t> Mark I. </a:t>
            </a:r>
            <a:r>
              <a:rPr lang="hu-HU" sz="2000" dirty="0" err="1" smtClean="0"/>
              <a:t>Automatic</a:t>
            </a:r>
            <a:r>
              <a:rPr lang="hu-HU" sz="2000" dirty="0" smtClean="0"/>
              <a:t> </a:t>
            </a:r>
            <a:r>
              <a:rPr lang="hu-HU" sz="2000" dirty="0" err="1" smtClean="0"/>
              <a:t>Squence</a:t>
            </a:r>
            <a:r>
              <a:rPr lang="hu-HU" sz="2000" dirty="0" smtClean="0"/>
              <a:t> </a:t>
            </a:r>
            <a:r>
              <a:rPr lang="hu-HU" sz="2000" dirty="0" err="1" smtClean="0"/>
              <a:t>Controlled</a:t>
            </a:r>
            <a:r>
              <a:rPr lang="hu-HU" sz="2000" dirty="0" smtClean="0"/>
              <a:t> </a:t>
            </a:r>
            <a:r>
              <a:rPr lang="hu-HU" sz="2000" dirty="0" err="1" smtClean="0"/>
              <a:t>Calculator</a:t>
            </a:r>
            <a:r>
              <a:rPr lang="hu-HU" sz="2000" dirty="0" smtClean="0"/>
              <a:t> (fixpontos számok, 760000 relé) egy időben 72 db 23 jegyű számot tudott kezelni</a:t>
            </a:r>
            <a:endParaRPr lang="hu-HU" sz="2000" dirty="0"/>
          </a:p>
        </p:txBody>
      </p:sp>
      <p:pic>
        <p:nvPicPr>
          <p:cNvPr id="4" name="Kép 3" descr="ibm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725" y="1285860"/>
            <a:ext cx="2169117" cy="1145294"/>
          </a:xfrm>
          <a:prstGeom prst="rect">
            <a:avLst/>
          </a:prstGeom>
        </p:spPr>
      </p:pic>
      <p:pic>
        <p:nvPicPr>
          <p:cNvPr id="6" name="Kép 5" descr="analog_szamitogep_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2643182"/>
            <a:ext cx="2143140" cy="1435904"/>
          </a:xfrm>
          <a:prstGeom prst="rect">
            <a:avLst/>
          </a:prstGeom>
        </p:spPr>
      </p:pic>
      <p:pic>
        <p:nvPicPr>
          <p:cNvPr id="7" name="Kép 6" descr="mark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4500570"/>
            <a:ext cx="2152010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gycsúcs">
  <a:themeElements>
    <a:clrScheme name="Hegycsúcs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Hegycsúcs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egycsúcs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2348</TotalTime>
  <Words>2089</Words>
  <Application>Microsoft Office PowerPoint</Application>
  <PresentationFormat>Diavetítés a képernyőre (4:3 oldalarány)</PresentationFormat>
  <Paragraphs>685</Paragraphs>
  <Slides>67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67</vt:i4>
      </vt:variant>
    </vt:vector>
  </HeadingPairs>
  <TitlesOfParts>
    <vt:vector size="68" baseType="lpstr">
      <vt:lpstr>Hegycsúcs</vt:lpstr>
      <vt:lpstr>Az informatika múltja, jelene, (közel)jövője </vt:lpstr>
      <vt:lpstr>A felhasználók ilyennek látják az informatikusokat</vt:lpstr>
      <vt:lpstr>Az informatikusok ilyennek szeretnék látni magukat</vt:lpstr>
      <vt:lpstr>A Wikipedia szerint az informatika</vt:lpstr>
      <vt:lpstr>Az informatika kifejlődésének előzményei</vt:lpstr>
      <vt:lpstr>A számolóeszközök fejlődése</vt:lpstr>
      <vt:lpstr>Az automatizálás vezérlés fejlődése</vt:lpstr>
      <vt:lpstr>Adatfeldolgozás</vt:lpstr>
      <vt:lpstr>Az elektromosság használata</vt:lpstr>
      <vt:lpstr>Magyar eredmények</vt:lpstr>
      <vt:lpstr>1944 – Colossus – az első elektronikus számítógép</vt:lpstr>
      <vt:lpstr>Első generációs számítógépek</vt:lpstr>
      <vt:lpstr>ENIAC - 1</vt:lpstr>
      <vt:lpstr>1951 – UNIVAC – a világ első sorozatban gyártott számítógépe</vt:lpstr>
      <vt:lpstr>Whirlwind 1947-1951</vt:lpstr>
      <vt:lpstr>Második generációs számítógépek 1959-1965 </vt:lpstr>
      <vt:lpstr>A számítógép üzlet</vt:lpstr>
      <vt:lpstr>A korszak tipikus alkalmazásai</vt:lpstr>
      <vt:lpstr>1965 – 1971 Harmadik generáció</vt:lpstr>
      <vt:lpstr>A számítógépek jellemzői</vt:lpstr>
      <vt:lpstr>1971 – napjainkig  Negyedik generáció</vt:lpstr>
      <vt:lpstr>Alkalmazások</vt:lpstr>
      <vt:lpstr>Hobbigépek, Játékgépek</vt:lpstr>
      <vt:lpstr>Számítógépes játékok</vt:lpstr>
      <vt:lpstr>VIC 20/Commodore64/Plus 4</vt:lpstr>
      <vt:lpstr>Lord Sinclair ZX81, Spectrum</vt:lpstr>
      <vt:lpstr>1983-től HT 1080Z</vt:lpstr>
      <vt:lpstr>Az IBM PC születése</vt:lpstr>
      <vt:lpstr>Microsoft DOS sztori</vt:lpstr>
      <vt:lpstr>Az Apple sztori kezdete – Macintosh I.</vt:lpstr>
      <vt:lpstr>Az Apple sztori folytatódik Macintosh II.</vt:lpstr>
      <vt:lpstr>1994 – Power PC alapú Macintosh</vt:lpstr>
      <vt:lpstr>2006 – Intel Pentium 4 Core duo alapú Macintosh</vt:lpstr>
      <vt:lpstr>Mire használják a Mac gépeket?</vt:lpstr>
      <vt:lpstr>1989 – Az első XP az iskolánkban</vt:lpstr>
      <vt:lpstr>Xonix a matematika szertár leggyakrabban játszott játéka</vt:lpstr>
      <vt:lpstr>A processzorok fejlődése  (Intel család)</vt:lpstr>
      <vt:lpstr>Pentium, Pentium II, Pentium III </vt:lpstr>
      <vt:lpstr>Pntium 4, Core Duo, Celeron, Xeon, Itanium</vt:lpstr>
      <vt:lpstr>Klón processzorok</vt:lpstr>
      <vt:lpstr>A Windows sztori 1</vt:lpstr>
      <vt:lpstr>Windows sztori 2</vt:lpstr>
      <vt:lpstr>Windows Sztori 3.</vt:lpstr>
      <vt:lpstr>Windows Sztori 5</vt:lpstr>
      <vt:lpstr>Tipikus mai alkalmazások</vt:lpstr>
      <vt:lpstr>Adatkezelés, adminisztráció</vt:lpstr>
      <vt:lpstr>Számítógépes grafika</vt:lpstr>
      <vt:lpstr>Multimédia</vt:lpstr>
      <vt:lpstr>Kommunikáció</vt:lpstr>
      <vt:lpstr>Szoftverfejlesztés</vt:lpstr>
      <vt:lpstr>Ipari jellegű felhasználások</vt:lpstr>
      <vt:lpstr>Járművek, közlekedés</vt:lpstr>
      <vt:lpstr>Orvosi felhasználás</vt:lpstr>
      <vt:lpstr>Mezőgazdasági, térképészeti, helymeghatározás</vt:lpstr>
      <vt:lpstr>Katonai felhasználás</vt:lpstr>
      <vt:lpstr>Mesterséges intelligencia</vt:lpstr>
      <vt:lpstr>Problémák az informatika fejlődésében</vt:lpstr>
      <vt:lpstr>Az Interneten közzétett információ évente megduplázódik</vt:lpstr>
      <vt:lpstr>Rádióhullámok özönében élünk</vt:lpstr>
      <vt:lpstr>Személyes adatok védelme a kommunikáció közben</vt:lpstr>
      <vt:lpstr>Google Maps</vt:lpstr>
      <vt:lpstr>A mobiltelefonok kamerái</vt:lpstr>
      <vt:lpstr>További problémák</vt:lpstr>
      <vt:lpstr>Oxygen project – MIT Emberközpontú informatika </vt:lpstr>
      <vt:lpstr>A közeljövő informatikája</vt:lpstr>
      <vt:lpstr>Az előadás elkészítéséhez az alábbi eszközöket használtam</vt:lpstr>
      <vt:lpstr>Köszönöm a figyelmet!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Fábián Zoltán</dc:creator>
  <cp:lastModifiedBy>Fábián Zoltán</cp:lastModifiedBy>
  <cp:revision>227</cp:revision>
  <dcterms:created xsi:type="dcterms:W3CDTF">2007-06-09T10:10:40Z</dcterms:created>
  <dcterms:modified xsi:type="dcterms:W3CDTF">2007-06-18T04:57:18Z</dcterms:modified>
</cp:coreProperties>
</file>